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1"/>
    <p:sldMasterId id="2147483679" r:id="rId2"/>
  </p:sldMasterIdLst>
  <p:notesMasterIdLst>
    <p:notesMasterId r:id="rId14"/>
  </p:notesMasterIdLst>
  <p:sldIdLst>
    <p:sldId id="256" r:id="rId3"/>
    <p:sldId id="284" r:id="rId4"/>
    <p:sldId id="285" r:id="rId5"/>
    <p:sldId id="286" r:id="rId6"/>
    <p:sldId id="287" r:id="rId7"/>
    <p:sldId id="289" r:id="rId8"/>
    <p:sldId id="290" r:id="rId9"/>
    <p:sldId id="292" r:id="rId10"/>
    <p:sldId id="291" r:id="rId11"/>
    <p:sldId id="263" r:id="rId12"/>
    <p:sldId id="264" r:id="rId13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28" autoAdjust="0"/>
    <p:restoredTop sz="73196" autoAdjust="0"/>
  </p:normalViewPr>
  <p:slideViewPr>
    <p:cSldViewPr snapToGrid="0" snapToObjects="1">
      <p:cViewPr varScale="1">
        <p:scale>
          <a:sx n="70" d="100"/>
          <a:sy n="70" d="100"/>
        </p:scale>
        <p:origin x="1232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1546875"/>
          <c:y val="0.11842174468370173"/>
          <c:w val="0.53128137303149603"/>
          <c:h val="0.79692201052399048"/>
        </c:manualLayout>
      </c:layout>
      <c:radarChart>
        <c:radarStyle val="fill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solidFill>
              <a:schemeClr val="accent1">
                <a:alpha val="50196"/>
              </a:schemeClr>
            </a:solidFill>
            <a:ln w="25400">
              <a:solidFill>
                <a:schemeClr val="accent1"/>
              </a:solidFill>
              <a:prstDash val="sysDot"/>
            </a:ln>
            <a:effectLst/>
          </c:spPr>
          <c:cat>
            <c:strRef>
              <c:f>工作表1!$A$2:$A$6</c:f>
              <c:strCache>
                <c:ptCount val="5"/>
                <c:pt idx="0">
                  <c:v>生活安全</c:v>
                </c:pt>
                <c:pt idx="1">
                  <c:v>交通安全</c:v>
                </c:pt>
                <c:pt idx="2">
                  <c:v>醫療便利</c:v>
                </c:pt>
                <c:pt idx="3">
                  <c:v>飲食便利</c:v>
                </c:pt>
                <c:pt idx="4">
                  <c:v>生活機能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92</c:v>
                </c:pt>
                <c:pt idx="1">
                  <c:v>75</c:v>
                </c:pt>
                <c:pt idx="2">
                  <c:v>75</c:v>
                </c:pt>
                <c:pt idx="3">
                  <c:v>85</c:v>
                </c:pt>
                <c:pt idx="4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13-4F28-BBD2-10E90CD919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7102904"/>
        <c:axId val="617104216"/>
      </c:radarChart>
      <c:catAx>
        <c:axId val="617102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7104216"/>
        <c:crosses val="autoZero"/>
        <c:auto val="1"/>
        <c:lblAlgn val="ctr"/>
        <c:lblOffset val="100"/>
        <c:noMultiLvlLbl val="0"/>
      </c:catAx>
      <c:valAx>
        <c:axId val="617104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617102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50196"/>
        </a:schemeClr>
      </a:solidFill>
      <a:ln w="25400">
        <a:solidFill>
          <a:schemeClr val="phClr"/>
        </a:solidFill>
        <a:prstDash val="sysDot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50196"/>
        </a:schemeClr>
      </a:solidFill>
      <a:ln w="25400">
        <a:solidFill>
          <a:schemeClr val="phClr"/>
        </a:solidFill>
        <a:prstDash val="sysDot"/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5400" cap="rnd" cmpd="sng" algn="ctr">
        <a:solidFill>
          <a:schemeClr val="phClr"/>
        </a:solidFill>
        <a:prstDash val="sysDot"/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0.11414</cdr:x>
      <cdr:y>0</cdr:y>
    </cdr:from>
    <cdr:to>
      <cdr:x>0.38239</cdr:x>
      <cdr:y>0.10695</cdr:y>
    </cdr:to>
    <cdr:sp macro="" textlink="">
      <cdr:nvSpPr>
        <cdr:cNvPr id="5" name="文本框 18">
          <a:extLst xmlns:a="http://schemas.openxmlformats.org/drawingml/2006/main">
            <a:ext uri="{FF2B5EF4-FFF2-40B4-BE49-F238E27FC236}">
              <a16:creationId xmlns:a16="http://schemas.microsoft.com/office/drawing/2014/main" id="{03390DAA-E8CA-4462-ACD8-37BD8DDF479A}"/>
            </a:ext>
          </a:extLst>
        </cdr:cNvPr>
        <cdr:cNvSpPr txBox="1"/>
      </cdr:nvSpPr>
      <cdr:spPr>
        <a:xfrm xmlns:a="http://schemas.openxmlformats.org/drawingml/2006/main">
          <a:off x="676991" y="-2107423"/>
          <a:ext cx="1591083" cy="461682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endParaRPr kumimoji="0" lang="zh-CN" altLang="en-US" sz="2400" b="1" i="0" u="none" strike="noStrike" kern="0" cap="none" spc="0" normalizeH="0" baseline="0" noProof="0" dirty="0">
            <a:ln>
              <a:noFill/>
            </a:ln>
            <a:solidFill>
              <a:schemeClr val="accent2"/>
            </a:solidFill>
            <a:effectLst/>
            <a:uLnTx/>
            <a:uFillTx/>
            <a:cs typeface="+mn-ea"/>
            <a:sym typeface="+mn-lt"/>
          </a:endParaRPr>
        </a:p>
      </cdr:txBody>
    </cdr:sp>
  </cdr:relSizeAnchor>
</c:userShapes>
</file>

<file path=ppt/media/hdphoto1.wdp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0F7388-3EC4-4C92-A555-53BBE0295BC2}" type="datetimeFigureOut">
              <a:rPr lang="zh-CN" altLang="en-US" smtClean="0"/>
              <a:t>2018/8/25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50D4F1-D401-4CCD-A0EF-F41AA0D8C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8270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本產品名為</a:t>
            </a:r>
            <a:r>
              <a:rPr lang="en-US" altLang="zh-TW" dirty="0"/>
              <a:t>Place Radar</a:t>
            </a:r>
            <a:r>
              <a:rPr lang="zh-TW" altLang="en-US" dirty="0"/>
              <a:t>，地方雷達，是一個基於開放資料</a:t>
            </a:r>
            <a:r>
              <a:rPr lang="en-US" altLang="zh-TW" dirty="0"/>
              <a:t>(Open Data)</a:t>
            </a:r>
            <a:r>
              <a:rPr lang="zh-TW" altLang="en-US" dirty="0"/>
              <a:t>所建構出的適地性服務</a:t>
            </a:r>
            <a:r>
              <a:rPr lang="en-US" altLang="zh-TW" dirty="0"/>
              <a:t>(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Location-Based Service</a:t>
            </a:r>
            <a:r>
              <a:rPr lang="en-US" altLang="zh-TW" dirty="0"/>
              <a:t>)</a:t>
            </a:r>
            <a:r>
              <a:rPr lang="zh-TW" altLang="en-US" dirty="0"/>
              <a:t>，我們希望利用本服務給予使用者「生活安全（</a:t>
            </a:r>
            <a:r>
              <a:rPr lang="en-US" altLang="zh-TW" dirty="0" err="1"/>
              <a:t>SafeLife</a:t>
            </a:r>
            <a:r>
              <a:rPr lang="zh-TW" altLang="en-US" dirty="0"/>
              <a:t>）」的相關資訊。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015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270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在生活中，我們都會碰到租屋、購屋或是旅遊等需求。而在這些需求中，我們總會有一些必須參考的資訊。比如「租屋」，我們會關心周邊的生活機能、交通，或是「購屋」我們會關心物件的房價或附近的犯罪情形。若你是一位背包客（遊客、旅行者），你可能也會需要在出發前，了解當地的資訊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而這些需求，我們希望可以用更快速便捷的方法呈現，於是我們以「生活安全」為核心價值，並且希望以開放資料（</a:t>
            </a:r>
            <a:r>
              <a:rPr lang="en-US" altLang="zh-TW" dirty="0" err="1"/>
              <a:t>OpenData</a:t>
            </a:r>
            <a:r>
              <a:rPr lang="zh-TW" altLang="en-US" dirty="0"/>
              <a:t>）的支持，來建構整個服務。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798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在開放資料使用的部分，我們蒐集到了韓國、台灣、日本，三個國家共同擁有的資料集。</a:t>
            </a:r>
            <a:endParaRPr lang="en-US" altLang="zh-TW" dirty="0"/>
          </a:p>
          <a:p>
            <a:r>
              <a:rPr lang="zh-TW" altLang="en-US" dirty="0"/>
              <a:t>在資料清潔（</a:t>
            </a:r>
            <a:r>
              <a:rPr lang="en-US" altLang="zh-TW" dirty="0"/>
              <a:t>Data cleaning</a:t>
            </a:r>
            <a:r>
              <a:rPr lang="zh-TW" altLang="en-US" dirty="0"/>
              <a:t>）後，</a:t>
            </a:r>
            <a:endParaRPr lang="en-US" altLang="zh-TW" dirty="0"/>
          </a:p>
          <a:p>
            <a:r>
              <a:rPr lang="zh-TW" altLang="en-US" dirty="0"/>
              <a:t>取用了「犯罪資料集」中的發生地、類型、次數；</a:t>
            </a:r>
            <a:endParaRPr lang="en-US" altLang="zh-TW" dirty="0"/>
          </a:p>
          <a:p>
            <a:r>
              <a:rPr lang="zh-TW" altLang="en-US" dirty="0"/>
              <a:t>「車禍狀況資料集」中的地點、死傷數量；</a:t>
            </a:r>
            <a:endParaRPr lang="en-US" altLang="zh-TW" dirty="0"/>
          </a:p>
          <a:p>
            <a:r>
              <a:rPr lang="zh-TW" altLang="en-US" dirty="0"/>
              <a:t>「房地產資料集」中近五年的交易資料、價格坪數；</a:t>
            </a:r>
            <a:endParaRPr lang="en-US" altLang="zh-TW" dirty="0"/>
          </a:p>
          <a:p>
            <a:r>
              <a:rPr lang="zh-TW" altLang="en-US" dirty="0"/>
              <a:t>「人口資料集」則是整理出數量、佔比、密度等資訊。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841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以犯罪次數為例，若是直接將台灣、日本、韓國開放資料呈現在使用者面前，那們會得出這些資料。</a:t>
            </a:r>
            <a:endParaRPr lang="en-US" altLang="zh-TW" dirty="0"/>
          </a:p>
          <a:p>
            <a:r>
              <a:rPr lang="zh-TW" altLang="en-US" dirty="0"/>
              <a:t>這時候，我們團隊遇到了一個問題，那就是「如何以更清楚明白的方式」將資料</a:t>
            </a:r>
            <a:r>
              <a:rPr lang="en-US" altLang="zh-TW" dirty="0"/>
              <a:t>(Data)</a:t>
            </a:r>
            <a:r>
              <a:rPr lang="zh-TW" altLang="en-US" dirty="0"/>
              <a:t>轉化成有用的資訊</a:t>
            </a:r>
            <a:r>
              <a:rPr lang="en-US" altLang="zh-TW" dirty="0"/>
              <a:t>(Information)</a:t>
            </a:r>
            <a:r>
              <a:rPr lang="zh-TW" altLang="en-US" dirty="0"/>
              <a:t>給予使用者。</a:t>
            </a:r>
            <a:endParaRPr lang="en-US" altLang="zh-TW" dirty="0"/>
          </a:p>
          <a:p>
            <a:r>
              <a:rPr lang="zh-TW" altLang="en-US" dirty="0"/>
              <a:t>面對這個問題，我們提出了以下的方法進行處理。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8685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面對三個國家的資料，我們設定了「生活安全指數」，將上一張投影片中的資料進行正規化，以犯罪數與居民數相除，得到了犯罪率，並且找出最大值與最小值，經過正規化得到了可以「直覺比較」的資訊。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16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本產品有一個主要特色，那就是「地點評分」。系統會對使用者所搜索的地點進行評比，提供「生活安全」、「生活機能」、「就醫便利」、「飲食便利」、「交通安全」等資訊，它們分別以開放資料以及標註的地點附近的醫院、餐廳、商店等數量進行評估。最後以可視化</a:t>
            </a:r>
            <a:r>
              <a:rPr lang="en-US" altLang="zh-TW" dirty="0"/>
              <a:t>(Visualization)</a:t>
            </a:r>
            <a:r>
              <a:rPr lang="zh-TW" altLang="en-US" dirty="0"/>
              <a:t>的內容呈現給使用者。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642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本產品提供兩種操作介面，在</a:t>
            </a:r>
            <a:r>
              <a:rPr lang="en-US" altLang="zh-TW" dirty="0"/>
              <a:t>WebApp</a:t>
            </a:r>
            <a:r>
              <a:rPr lang="zh-TW" altLang="en-US" dirty="0"/>
              <a:t>中使用者可以在</a:t>
            </a:r>
            <a:r>
              <a:rPr lang="en-US" altLang="zh-TW" dirty="0"/>
              <a:t>Google Maps API</a:t>
            </a:r>
            <a:r>
              <a:rPr lang="zh-TW" altLang="en-US" dirty="0"/>
              <a:t>的支持下，直覺的操作系統，並且可以比較多個地點的評分資訊；在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Browser</a:t>
            </a:r>
            <a:r>
              <a:rPr lang="en-US" altLang="zh-TW" sz="1200" b="0" kern="0" dirty="0">
                <a:solidFill>
                  <a:schemeClr val="accent1">
                    <a:lumMod val="75000"/>
                  </a:schemeClr>
                </a:solidFill>
                <a:cs typeface="+mn-ea"/>
                <a:sym typeface="+mn-lt"/>
              </a:rPr>
              <a:t> Extension</a:t>
            </a:r>
            <a:r>
              <a:rPr lang="zh-TW" altLang="en-US" sz="1200" b="0" kern="0" dirty="0">
                <a:solidFill>
                  <a:schemeClr val="accent1">
                    <a:lumMod val="75000"/>
                  </a:schemeClr>
                </a:solidFill>
                <a:cs typeface="+mn-ea"/>
                <a:sym typeface="+mn-lt"/>
              </a:rPr>
              <a:t>中，若您使用的是</a:t>
            </a:r>
            <a:r>
              <a:rPr lang="en-US" altLang="zh-TW" sz="1200" b="0" kern="0" dirty="0">
                <a:solidFill>
                  <a:schemeClr val="accent1">
                    <a:lumMod val="75000"/>
                  </a:schemeClr>
                </a:solidFill>
                <a:cs typeface="+mn-ea"/>
                <a:sym typeface="+mn-lt"/>
              </a:rPr>
              <a:t>Chrome</a:t>
            </a:r>
            <a:r>
              <a:rPr lang="zh-TW" altLang="en-US" sz="1200" b="0" kern="0" dirty="0">
                <a:solidFill>
                  <a:schemeClr val="accent1">
                    <a:lumMod val="75000"/>
                  </a:schemeClr>
                </a:solidFill>
                <a:cs typeface="+mn-ea"/>
                <a:sym typeface="+mn-lt"/>
              </a:rPr>
              <a:t>瀏覽器，你將可以在你所有常用的網站中，直接使用我們所提供的地點服務，快速的獲取資訊！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2823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在商業應用可行性中，產品使用者將可以免費使用，並且在買房前、旅遊前、租屋前，使用本產品進行比較；而企業或其他客戶，則可以透過本產品行銷房地產商品、景點飯店、租屋訊息，或是特定的內容廣告。當然，這些需求都是需要依觸及量收費的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本產品則是專注提供優質的服務，並且置入合適的廣告，針對企業用戶的需求進行行銷。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0D4F1-D401-4CCD-A0EF-F41AA0D8CEF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542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3410857" y="3973162"/>
            <a:ext cx="5370286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 userDrawn="1"/>
        </p:nvCxnSpPr>
        <p:spPr>
          <a:xfrm>
            <a:off x="3410857" y="4826248"/>
            <a:ext cx="5370286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流程图: 终止 5"/>
          <p:cNvSpPr/>
          <p:nvPr/>
        </p:nvSpPr>
        <p:spPr>
          <a:xfrm>
            <a:off x="5040384" y="5512656"/>
            <a:ext cx="2111232" cy="478972"/>
          </a:xfrm>
          <a:prstGeom prst="flowChartTermina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六边形 7"/>
          <p:cNvSpPr/>
          <p:nvPr userDrawn="1"/>
        </p:nvSpPr>
        <p:spPr>
          <a:xfrm rot="5400000">
            <a:off x="5185233" y="1679827"/>
            <a:ext cx="1821533" cy="166931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六边形 8"/>
          <p:cNvSpPr/>
          <p:nvPr userDrawn="1"/>
        </p:nvSpPr>
        <p:spPr>
          <a:xfrm rot="3044592">
            <a:off x="5141314" y="1654091"/>
            <a:ext cx="1909371" cy="1749816"/>
          </a:xfrm>
          <a:prstGeom prst="hexagon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7250000" y="1446256"/>
            <a:ext cx="1148998" cy="74343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3727405" y="2514486"/>
            <a:ext cx="1148998" cy="74343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4999830" y="2131886"/>
            <a:ext cx="2192338" cy="92333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2015</a:t>
            </a:r>
            <a:endParaRPr lang="zh-CN" altLang="en-US" dirty="0"/>
          </a:p>
        </p:txBody>
      </p:sp>
      <p:sp>
        <p:nvSpPr>
          <p:cNvPr id="16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089247" y="4048840"/>
            <a:ext cx="6013506" cy="70173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zh-CN" altLang="en-US" sz="4400" b="1" dirty="0">
                <a:solidFill>
                  <a:schemeClr val="accent2"/>
                </a:solidFill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dirty="0">
                <a:solidFill>
                  <a:srgbClr val="157E9F"/>
                </a:solidFill>
                <a:cs typeface="+mn-ea"/>
                <a:sym typeface="+mn-lt"/>
              </a:rPr>
              <a:t>POWERPOINT</a:t>
            </a:r>
            <a:r>
              <a:rPr kumimoji="1" lang="zh-CN" altLang="en-US" sz="4400" b="1" dirty="0">
                <a:solidFill>
                  <a:srgbClr val="157E9F"/>
                </a:solidFill>
                <a:cs typeface="+mn-ea"/>
                <a:sym typeface="+mn-lt"/>
              </a:rPr>
              <a:t> </a:t>
            </a:r>
            <a:r>
              <a:rPr kumimoji="1" lang="en-US" altLang="zh-CN" sz="4400" b="1" dirty="0">
                <a:solidFill>
                  <a:srgbClr val="157E9F"/>
                </a:solidFill>
                <a:cs typeface="+mn-ea"/>
                <a:sym typeface="+mn-lt"/>
              </a:rPr>
              <a:t>TEMPLATE</a:t>
            </a:r>
            <a:endParaRPr kumimoji="1" lang="zh-CN" altLang="en-US" sz="4400" b="1" dirty="0">
              <a:solidFill>
                <a:srgbClr val="157E9F"/>
              </a:solidFill>
              <a:cs typeface="+mn-ea"/>
              <a:sym typeface="+mn-lt"/>
            </a:endParaRPr>
          </a:p>
        </p:txBody>
      </p:sp>
      <p:sp>
        <p:nvSpPr>
          <p:cNvPr id="17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5206314" y="5622878"/>
            <a:ext cx="1820362" cy="258528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>
            <a:lvl1pPr marL="0" indent="0">
              <a:buNone/>
              <a:defRPr kumimoji="1" lang="zh-CN" altLang="en-US" sz="1200" dirty="0">
                <a:solidFill>
                  <a:schemeClr val="bg1"/>
                </a:solidFill>
                <a:cs typeface="+mn-ea"/>
              </a:defRPr>
            </a:lvl1pPr>
          </a:lstStyle>
          <a:p>
            <a:pPr defTabSz="457178"/>
            <a:r>
              <a:rPr kumimoji="1"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PRESENTED</a:t>
            </a:r>
            <a:r>
              <a:rPr kumimoji="1"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kumimoji="1"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BY</a:t>
            </a:r>
            <a:r>
              <a:rPr kumimoji="1"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kumimoji="1"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OfficePLUS</a:t>
            </a:r>
            <a:endParaRPr kumimoji="1"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67028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962150"/>
            <a:ext cx="12192000" cy="3105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05289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 userDrawn="1"/>
        </p:nvSpPr>
        <p:spPr>
          <a:xfrm>
            <a:off x="8476343" y="0"/>
            <a:ext cx="3715657" cy="6858000"/>
          </a:xfrm>
          <a:prstGeom prst="triangle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 userDrawn="1"/>
        </p:nvSpPr>
        <p:spPr>
          <a:xfrm>
            <a:off x="9361714" y="0"/>
            <a:ext cx="2830287" cy="68580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flipH="1" flipV="1">
            <a:off x="-1" y="0"/>
            <a:ext cx="3222171" cy="6858000"/>
          </a:xfrm>
          <a:prstGeom prst="triangle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 userDrawn="1"/>
        </p:nvSpPr>
        <p:spPr>
          <a:xfrm flipH="1" flipV="1">
            <a:off x="0" y="0"/>
            <a:ext cx="2830287" cy="6858000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4181418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30289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666922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 rot="16200000">
            <a:off x="-381000" y="381000"/>
            <a:ext cx="6858000" cy="609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38000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80811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CDA437-1FA8-4CCD-8CD9-56E3E33A9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26FCCBF-2453-4C3D-96E2-28BD56D856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34F1C7A-1855-4F5C-A537-A182504DC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C43E9-F47D-4B91-A1DC-0E9A4DC743E7}" type="datetimeFigureOut">
              <a:rPr lang="zh-TW" altLang="en-US" smtClean="0"/>
              <a:t>2018/8/25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EC10907-6B8D-49A0-9D4C-52CB49B92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FE111BE-775F-42DE-9358-B1EFC8D3B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207C-27FE-46B6-8C49-6AA7159A49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47192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477D44-146E-4671-9969-8664CFA1A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994B42-B3EE-468B-A7BF-02C131917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B03690E-22FD-42BA-9775-104DB67A7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C43E9-F47D-4B91-A1DC-0E9A4DC743E7}" type="datetimeFigureOut">
              <a:rPr lang="zh-TW" altLang="en-US" smtClean="0"/>
              <a:t>2018/8/25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314058-489E-4649-BAAA-69122791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CCB6F77-0A26-4A10-A258-2AE142BF6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207C-27FE-46B6-8C49-6AA7159A49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13840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1298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03332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587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-8111"/>
            <a:ext cx="12192000" cy="6866111"/>
            <a:chOff x="0" y="-8111"/>
            <a:chExt cx="12192000" cy="6866111"/>
          </a:xfrm>
        </p:grpSpPr>
        <p:sp>
          <p:nvSpPr>
            <p:cNvPr id="6" name="矩形 5"/>
            <p:cNvSpPr/>
            <p:nvPr/>
          </p:nvSpPr>
          <p:spPr>
            <a:xfrm>
              <a:off x="0" y="0"/>
              <a:ext cx="5502613" cy="68580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 userDrawn="1"/>
          </p:nvSpPr>
          <p:spPr>
            <a:xfrm>
              <a:off x="5502613" y="-8111"/>
              <a:ext cx="6689387" cy="68661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占位符 22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096155" y="4330700"/>
            <a:ext cx="1701645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marR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000" b="1" dirty="0">
                <a:solidFill>
                  <a:schemeClr val="lt1"/>
                </a:solidFill>
                <a:cs typeface="+mn-ea"/>
              </a:defRPr>
            </a:lvl1pPr>
          </a:lstStyle>
          <a:p>
            <a:pPr marL="0" marR="0" lvl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000" b="1" dirty="0">
                <a:cs typeface="+mn-ea"/>
                <a:sym typeface="+mn-lt"/>
              </a:rPr>
              <a:t>Your keyword</a:t>
            </a:r>
            <a:endParaRPr lang="zh-CN" altLang="en-US" sz="2000" b="1" dirty="0">
              <a:cs typeface="+mn-ea"/>
              <a:sym typeface="+mn-lt"/>
            </a:endParaRPr>
          </a:p>
        </p:txBody>
      </p:sp>
      <p:sp>
        <p:nvSpPr>
          <p:cNvPr id="29" name="文本占位符 22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096000" y="1766017"/>
            <a:ext cx="535607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400" b="1" dirty="0"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400" b="1" dirty="0"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32" name="文本占位符 3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096000" y="2446338"/>
            <a:ext cx="5356225" cy="1752531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0" name="文本占位符 2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757362" y="1512116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42962" y="1373616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3" name="文本占位符 22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757362" y="3023291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4" name="文本占位符 3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42962" y="2884791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5" name="文本占位符 22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757362" y="4535157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6" name="文本占位符 3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842962" y="4396657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48800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693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Calibri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345027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 userDrawn="1"/>
        </p:nvGrpSpPr>
        <p:grpSpPr>
          <a:xfrm>
            <a:off x="0" y="-8111"/>
            <a:ext cx="12192000" cy="6866111"/>
            <a:chOff x="0" y="-8111"/>
            <a:chExt cx="12192000" cy="6866111"/>
          </a:xfrm>
        </p:grpSpPr>
        <p:sp>
          <p:nvSpPr>
            <p:cNvPr id="23" name="矩形 22"/>
            <p:cNvSpPr/>
            <p:nvPr/>
          </p:nvSpPr>
          <p:spPr>
            <a:xfrm>
              <a:off x="0" y="0"/>
              <a:ext cx="5502613" cy="68580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 userDrawn="1"/>
          </p:nvSpPr>
          <p:spPr>
            <a:xfrm>
              <a:off x="5502613" y="-8111"/>
              <a:ext cx="6689387" cy="68661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1766017"/>
            <a:ext cx="535607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400" b="1" dirty="0"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400" b="1" dirty="0"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0" y="2446338"/>
            <a:ext cx="5356225" cy="1752531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0" name="文本占位符 22"/>
          <p:cNvSpPr>
            <a:spLocks noGrp="1"/>
          </p:cNvSpPr>
          <p:nvPr>
            <p:ph type="body" sz="quarter" idx="17" hasCustomPrompt="1"/>
          </p:nvPr>
        </p:nvSpPr>
        <p:spPr>
          <a:xfrm>
            <a:off x="1757362" y="726383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842962" y="587883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3" name="文本占位符 22"/>
          <p:cNvSpPr>
            <a:spLocks noGrp="1"/>
          </p:cNvSpPr>
          <p:nvPr>
            <p:ph type="body" sz="quarter" idx="19" hasCustomPrompt="1"/>
          </p:nvPr>
        </p:nvSpPr>
        <p:spPr>
          <a:xfrm>
            <a:off x="1757362" y="2237558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4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842962" y="2099058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5" name="文本占位符 22"/>
          <p:cNvSpPr>
            <a:spLocks noGrp="1"/>
          </p:cNvSpPr>
          <p:nvPr>
            <p:ph type="body" sz="quarter" idx="21" hasCustomPrompt="1"/>
          </p:nvPr>
        </p:nvSpPr>
        <p:spPr>
          <a:xfrm>
            <a:off x="1757362" y="3749424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6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842962" y="3610924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" name="文本占位符 22"/>
          <p:cNvSpPr>
            <a:spLocks noGrp="1"/>
          </p:cNvSpPr>
          <p:nvPr>
            <p:ph type="body" sz="quarter" idx="23" hasCustomPrompt="1"/>
          </p:nvPr>
        </p:nvSpPr>
        <p:spPr>
          <a:xfrm>
            <a:off x="1757362" y="5261290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7" name="文本占位符 3"/>
          <p:cNvSpPr>
            <a:spLocks noGrp="1"/>
          </p:cNvSpPr>
          <p:nvPr>
            <p:ph type="body" sz="quarter" idx="24" hasCustomPrompt="1"/>
          </p:nvPr>
        </p:nvSpPr>
        <p:spPr>
          <a:xfrm>
            <a:off x="842962" y="5122790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8" name="文本占位符 22"/>
          <p:cNvSpPr>
            <a:spLocks noGrp="1"/>
          </p:cNvSpPr>
          <p:nvPr>
            <p:ph type="body" sz="quarter" idx="10" hasCustomPrompt="1"/>
          </p:nvPr>
        </p:nvSpPr>
        <p:spPr>
          <a:xfrm>
            <a:off x="6096155" y="4330700"/>
            <a:ext cx="1701645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marR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000" b="1" dirty="0">
                <a:solidFill>
                  <a:schemeClr val="lt1"/>
                </a:solidFill>
                <a:cs typeface="+mn-ea"/>
              </a:defRPr>
            </a:lvl1pPr>
          </a:lstStyle>
          <a:p>
            <a:pPr marL="0" marR="0" lvl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000" b="1" dirty="0">
                <a:cs typeface="+mn-ea"/>
                <a:sym typeface="+mn-lt"/>
              </a:rPr>
              <a:t>Your keyword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3707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 userDrawn="1"/>
        </p:nvGrpSpPr>
        <p:grpSpPr>
          <a:xfrm>
            <a:off x="0" y="-8111"/>
            <a:ext cx="12192000" cy="6866111"/>
            <a:chOff x="0" y="-8111"/>
            <a:chExt cx="12192000" cy="6866111"/>
          </a:xfrm>
        </p:grpSpPr>
        <p:sp>
          <p:nvSpPr>
            <p:cNvPr id="27" name="矩形 26"/>
            <p:cNvSpPr/>
            <p:nvPr/>
          </p:nvSpPr>
          <p:spPr>
            <a:xfrm>
              <a:off x="0" y="0"/>
              <a:ext cx="5502613" cy="68580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 userDrawn="1"/>
          </p:nvSpPr>
          <p:spPr>
            <a:xfrm>
              <a:off x="5502613" y="-8111"/>
              <a:ext cx="6689387" cy="68661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1766017"/>
            <a:ext cx="535607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400" b="1" dirty="0">
                <a:cs typeface="+mn-ea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2400" b="1" dirty="0"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0" y="2446338"/>
            <a:ext cx="5356225" cy="1752531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0" name="文本占位符 22"/>
          <p:cNvSpPr>
            <a:spLocks noGrp="1"/>
          </p:cNvSpPr>
          <p:nvPr>
            <p:ph type="body" sz="quarter" idx="17" hasCustomPrompt="1"/>
          </p:nvPr>
        </p:nvSpPr>
        <p:spPr>
          <a:xfrm>
            <a:off x="1757362" y="647644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842962" y="509144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4" name="文本占位符 22"/>
          <p:cNvSpPr>
            <a:spLocks noGrp="1"/>
          </p:cNvSpPr>
          <p:nvPr>
            <p:ph type="body" sz="quarter" idx="19" hasCustomPrompt="1"/>
          </p:nvPr>
        </p:nvSpPr>
        <p:spPr>
          <a:xfrm>
            <a:off x="1757362" y="1839058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5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842962" y="1700558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" name="文本占位符 22"/>
          <p:cNvSpPr>
            <a:spLocks noGrp="1"/>
          </p:cNvSpPr>
          <p:nvPr>
            <p:ph type="body" sz="quarter" idx="21" hasCustomPrompt="1"/>
          </p:nvPr>
        </p:nvSpPr>
        <p:spPr>
          <a:xfrm>
            <a:off x="1757362" y="3030472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7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842962" y="2891972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0" name="文本占位符 22"/>
          <p:cNvSpPr>
            <a:spLocks noGrp="1"/>
          </p:cNvSpPr>
          <p:nvPr>
            <p:ph type="body" sz="quarter" idx="23" hasCustomPrompt="1"/>
          </p:nvPr>
        </p:nvSpPr>
        <p:spPr>
          <a:xfrm>
            <a:off x="1757362" y="4213732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1" name="文本占位符 3"/>
          <p:cNvSpPr>
            <a:spLocks noGrp="1"/>
          </p:cNvSpPr>
          <p:nvPr>
            <p:ph type="body" sz="quarter" idx="24" hasCustomPrompt="1"/>
          </p:nvPr>
        </p:nvSpPr>
        <p:spPr>
          <a:xfrm>
            <a:off x="842962" y="4075232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2" name="文本占位符 22"/>
          <p:cNvSpPr>
            <a:spLocks noGrp="1"/>
          </p:cNvSpPr>
          <p:nvPr>
            <p:ph type="body" sz="quarter" idx="25" hasCustomPrompt="1"/>
          </p:nvPr>
        </p:nvSpPr>
        <p:spPr>
          <a:xfrm>
            <a:off x="1757362" y="5354552"/>
            <a:ext cx="3276600" cy="8125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1200" kern="1200" dirty="0">
                <a:solidFill>
                  <a:schemeClr val="bg1"/>
                </a:solidFill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4" name="文本占位符 3"/>
          <p:cNvSpPr>
            <a:spLocks noGrp="1"/>
          </p:cNvSpPr>
          <p:nvPr>
            <p:ph type="body" sz="quarter" idx="26" hasCustomPrompt="1"/>
          </p:nvPr>
        </p:nvSpPr>
        <p:spPr>
          <a:xfrm>
            <a:off x="842962" y="5216052"/>
            <a:ext cx="914400" cy="108952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7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5" name="文本占位符 22"/>
          <p:cNvSpPr>
            <a:spLocks noGrp="1"/>
          </p:cNvSpPr>
          <p:nvPr>
            <p:ph type="body" sz="quarter" idx="10" hasCustomPrompt="1"/>
          </p:nvPr>
        </p:nvSpPr>
        <p:spPr>
          <a:xfrm>
            <a:off x="6096155" y="4330700"/>
            <a:ext cx="1701645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marR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000" b="1" dirty="0">
                <a:solidFill>
                  <a:schemeClr val="lt1"/>
                </a:solidFill>
                <a:cs typeface="+mn-ea"/>
              </a:defRPr>
            </a:lvl1pPr>
          </a:lstStyle>
          <a:p>
            <a:pPr marL="0" marR="0" lvl="0" indent="0" algn="ctr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000" b="1" dirty="0">
                <a:cs typeface="+mn-ea"/>
                <a:sym typeface="+mn-lt"/>
              </a:rPr>
              <a:t>Your keyword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31346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884366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45865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011752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A4CA56-C766-4643-9C49-0B5937DF92E1}" type="datetimeFigureOut">
              <a:rPr lang="zh-CN" altLang="en-US" smtClean="0"/>
              <a:t>2018/8/25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931A4B-E62A-4F8E-837E-E9B10A41F2C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1981200"/>
            <a:ext cx="12192000" cy="487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394359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4419600"/>
            <a:ext cx="12192000" cy="24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3021641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 userDrawn="1"/>
        </p:nvSpPr>
        <p:spPr>
          <a:xfrm>
            <a:off x="0" y="0"/>
            <a:ext cx="12192000" cy="68580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 userDrawn="1"/>
        </p:nvSpPr>
        <p:spPr>
          <a:xfrm rot="10800000">
            <a:off x="0" y="0"/>
            <a:ext cx="12192000" cy="6858000"/>
          </a:xfrm>
          <a:prstGeom prst="triangle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785360" y="365126"/>
            <a:ext cx="2621280" cy="420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681042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210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9" r:id="rId3"/>
    <p:sldLayoutId id="2147483700" r:id="rId4"/>
    <p:sldLayoutId id="2147483701" r:id="rId5"/>
    <p:sldLayoutId id="2147483691" r:id="rId6"/>
    <p:sldLayoutId id="2147483692" r:id="rId7"/>
    <p:sldLayoutId id="2147483693" r:id="rId8"/>
    <p:sldLayoutId id="2147483694" r:id="rId9"/>
    <p:sldLayoutId id="2147483696" r:id="rId10"/>
    <p:sldLayoutId id="2147483697" r:id="rId11"/>
    <p:sldLayoutId id="2147483698" r:id="rId12"/>
    <p:sldLayoutId id="2147483703" r:id="rId13"/>
    <p:sldLayoutId id="2147483702" r:id="rId14"/>
    <p:sldLayoutId id="2147483709" r:id="rId15"/>
    <p:sldLayoutId id="2147483710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7390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68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E3E9D16A-56DA-448B-BF6A-5047C50A03EE}"/>
              </a:ext>
            </a:extLst>
          </p:cNvPr>
          <p:cNvCxnSpPr/>
          <p:nvPr/>
        </p:nvCxnSpPr>
        <p:spPr>
          <a:xfrm>
            <a:off x="3038206" y="4361514"/>
            <a:ext cx="6115574" cy="0"/>
          </a:xfrm>
          <a:prstGeom prst="line">
            <a:avLst/>
          </a:prstGeom>
          <a:ln w="38100">
            <a:solidFill>
              <a:srgbClr val="66B0FA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6">
            <a:extLst>
              <a:ext uri="{FF2B5EF4-FFF2-40B4-BE49-F238E27FC236}">
                <a16:creationId xmlns:a16="http://schemas.microsoft.com/office/drawing/2014/main" id="{C6E15447-0A03-4F17-8D30-A8BD4DA48038}"/>
              </a:ext>
            </a:extLst>
          </p:cNvPr>
          <p:cNvSpPr>
            <a:spLocks/>
          </p:cNvSpPr>
          <p:nvPr/>
        </p:nvSpPr>
        <p:spPr bwMode="auto">
          <a:xfrm>
            <a:off x="-44808" y="4682889"/>
            <a:ext cx="12236807" cy="3258575"/>
          </a:xfrm>
          <a:custGeom>
            <a:avLst/>
            <a:gdLst/>
            <a:ahLst/>
            <a:cxnLst>
              <a:cxn ang="0">
                <a:pos x="8" y="1016"/>
              </a:cxn>
              <a:cxn ang="0">
                <a:pos x="202" y="972"/>
              </a:cxn>
              <a:cxn ang="0">
                <a:pos x="310" y="876"/>
              </a:cxn>
              <a:cxn ang="0">
                <a:pos x="454" y="1052"/>
              </a:cxn>
              <a:cxn ang="0">
                <a:pos x="558" y="1106"/>
              </a:cxn>
              <a:cxn ang="0">
                <a:pos x="630" y="1242"/>
              </a:cxn>
              <a:cxn ang="0">
                <a:pos x="606" y="604"/>
              </a:cxn>
              <a:cxn ang="0">
                <a:pos x="650" y="410"/>
              </a:cxn>
              <a:cxn ang="0">
                <a:pos x="682" y="374"/>
              </a:cxn>
              <a:cxn ang="0">
                <a:pos x="742" y="590"/>
              </a:cxn>
              <a:cxn ang="0">
                <a:pos x="716" y="1002"/>
              </a:cxn>
              <a:cxn ang="0">
                <a:pos x="742" y="960"/>
              </a:cxn>
              <a:cxn ang="0">
                <a:pos x="820" y="964"/>
              </a:cxn>
              <a:cxn ang="0">
                <a:pos x="960" y="1084"/>
              </a:cxn>
              <a:cxn ang="0">
                <a:pos x="1076" y="1048"/>
              </a:cxn>
              <a:cxn ang="0">
                <a:pos x="1148" y="772"/>
              </a:cxn>
              <a:cxn ang="0">
                <a:pos x="1218" y="870"/>
              </a:cxn>
              <a:cxn ang="0">
                <a:pos x="1334" y="932"/>
              </a:cxn>
              <a:cxn ang="0">
                <a:pos x="1490" y="970"/>
              </a:cxn>
              <a:cxn ang="0">
                <a:pos x="1534" y="1074"/>
              </a:cxn>
              <a:cxn ang="0">
                <a:pos x="1628" y="856"/>
              </a:cxn>
              <a:cxn ang="0">
                <a:pos x="1738" y="624"/>
              </a:cxn>
              <a:cxn ang="0">
                <a:pos x="1844" y="586"/>
              </a:cxn>
              <a:cxn ang="0">
                <a:pos x="1862" y="1038"/>
              </a:cxn>
              <a:cxn ang="0">
                <a:pos x="2130" y="782"/>
              </a:cxn>
              <a:cxn ang="0">
                <a:pos x="2246" y="960"/>
              </a:cxn>
              <a:cxn ang="0">
                <a:pos x="2258" y="1042"/>
              </a:cxn>
              <a:cxn ang="0">
                <a:pos x="2356" y="750"/>
              </a:cxn>
              <a:cxn ang="0">
                <a:pos x="2478" y="984"/>
              </a:cxn>
              <a:cxn ang="0">
                <a:pos x="2556" y="1194"/>
              </a:cxn>
              <a:cxn ang="0">
                <a:pos x="2594" y="1022"/>
              </a:cxn>
              <a:cxn ang="0">
                <a:pos x="2638" y="676"/>
              </a:cxn>
              <a:cxn ang="0">
                <a:pos x="2832" y="686"/>
              </a:cxn>
              <a:cxn ang="0">
                <a:pos x="2978" y="1002"/>
              </a:cxn>
              <a:cxn ang="0">
                <a:pos x="3050" y="442"/>
              </a:cxn>
              <a:cxn ang="0">
                <a:pos x="3156" y="618"/>
              </a:cxn>
              <a:cxn ang="0">
                <a:pos x="3298" y="1008"/>
              </a:cxn>
              <a:cxn ang="0">
                <a:pos x="3400" y="1096"/>
              </a:cxn>
              <a:cxn ang="0">
                <a:pos x="3484" y="1214"/>
              </a:cxn>
              <a:cxn ang="0">
                <a:pos x="3586" y="838"/>
              </a:cxn>
              <a:cxn ang="0">
                <a:pos x="3790" y="952"/>
              </a:cxn>
              <a:cxn ang="0">
                <a:pos x="3816" y="842"/>
              </a:cxn>
              <a:cxn ang="0">
                <a:pos x="4060" y="892"/>
              </a:cxn>
              <a:cxn ang="0">
                <a:pos x="4178" y="974"/>
              </a:cxn>
              <a:cxn ang="0">
                <a:pos x="4370" y="744"/>
              </a:cxn>
              <a:cxn ang="0">
                <a:pos x="4402" y="1102"/>
              </a:cxn>
              <a:cxn ang="0">
                <a:pos x="4504" y="1120"/>
              </a:cxn>
              <a:cxn ang="0">
                <a:pos x="4542" y="964"/>
              </a:cxn>
              <a:cxn ang="0">
                <a:pos x="4574" y="600"/>
              </a:cxn>
              <a:cxn ang="0">
                <a:pos x="4766" y="948"/>
              </a:cxn>
              <a:cxn ang="0">
                <a:pos x="4978" y="1010"/>
              </a:cxn>
              <a:cxn ang="0">
                <a:pos x="5046" y="1016"/>
              </a:cxn>
              <a:cxn ang="0">
                <a:pos x="5122" y="1172"/>
              </a:cxn>
              <a:cxn ang="0">
                <a:pos x="5106" y="1158"/>
              </a:cxn>
              <a:cxn ang="0">
                <a:pos x="5146" y="804"/>
              </a:cxn>
              <a:cxn ang="0">
                <a:pos x="5244" y="1056"/>
              </a:cxn>
              <a:cxn ang="0">
                <a:pos x="5350" y="1102"/>
              </a:cxn>
              <a:cxn ang="0">
                <a:pos x="5482" y="1148"/>
              </a:cxn>
              <a:cxn ang="0">
                <a:pos x="5550" y="1006"/>
              </a:cxn>
              <a:cxn ang="0">
                <a:pos x="5700" y="930"/>
              </a:cxn>
              <a:cxn ang="0">
                <a:pos x="30" y="1520"/>
              </a:cxn>
            </a:cxnLst>
            <a:rect l="0" t="0" r="r" b="b"/>
            <a:pathLst>
              <a:path w="5708" h="1520">
                <a:moveTo>
                  <a:pt x="30" y="1520"/>
                </a:moveTo>
                <a:lnTo>
                  <a:pt x="30" y="1520"/>
                </a:lnTo>
                <a:lnTo>
                  <a:pt x="16" y="1518"/>
                </a:lnTo>
                <a:lnTo>
                  <a:pt x="10" y="1516"/>
                </a:lnTo>
                <a:lnTo>
                  <a:pt x="6" y="1514"/>
                </a:lnTo>
                <a:lnTo>
                  <a:pt x="4" y="1508"/>
                </a:lnTo>
                <a:lnTo>
                  <a:pt x="2" y="1502"/>
                </a:lnTo>
                <a:lnTo>
                  <a:pt x="0" y="1488"/>
                </a:lnTo>
                <a:lnTo>
                  <a:pt x="0" y="1488"/>
                </a:lnTo>
                <a:lnTo>
                  <a:pt x="2" y="1298"/>
                </a:lnTo>
                <a:lnTo>
                  <a:pt x="2" y="1110"/>
                </a:lnTo>
                <a:lnTo>
                  <a:pt x="2" y="1110"/>
                </a:lnTo>
                <a:lnTo>
                  <a:pt x="4" y="1092"/>
                </a:lnTo>
                <a:lnTo>
                  <a:pt x="4" y="1072"/>
                </a:lnTo>
                <a:lnTo>
                  <a:pt x="4" y="1034"/>
                </a:lnTo>
                <a:lnTo>
                  <a:pt x="4" y="1034"/>
                </a:lnTo>
                <a:lnTo>
                  <a:pt x="4" y="1020"/>
                </a:lnTo>
                <a:lnTo>
                  <a:pt x="8" y="1016"/>
                </a:lnTo>
                <a:lnTo>
                  <a:pt x="10" y="1014"/>
                </a:lnTo>
                <a:lnTo>
                  <a:pt x="14" y="1012"/>
                </a:lnTo>
                <a:lnTo>
                  <a:pt x="14" y="1012"/>
                </a:lnTo>
                <a:lnTo>
                  <a:pt x="38" y="1008"/>
                </a:lnTo>
                <a:lnTo>
                  <a:pt x="64" y="1004"/>
                </a:lnTo>
                <a:lnTo>
                  <a:pt x="94" y="1004"/>
                </a:lnTo>
                <a:lnTo>
                  <a:pt x="122" y="1006"/>
                </a:lnTo>
                <a:lnTo>
                  <a:pt x="150" y="1008"/>
                </a:lnTo>
                <a:lnTo>
                  <a:pt x="174" y="1012"/>
                </a:lnTo>
                <a:lnTo>
                  <a:pt x="192" y="1018"/>
                </a:lnTo>
                <a:lnTo>
                  <a:pt x="200" y="1020"/>
                </a:lnTo>
                <a:lnTo>
                  <a:pt x="204" y="1024"/>
                </a:lnTo>
                <a:lnTo>
                  <a:pt x="204" y="1024"/>
                </a:lnTo>
                <a:lnTo>
                  <a:pt x="204" y="1016"/>
                </a:lnTo>
                <a:lnTo>
                  <a:pt x="204" y="1006"/>
                </a:lnTo>
                <a:lnTo>
                  <a:pt x="202" y="990"/>
                </a:lnTo>
                <a:lnTo>
                  <a:pt x="202" y="980"/>
                </a:lnTo>
                <a:lnTo>
                  <a:pt x="202" y="972"/>
                </a:lnTo>
                <a:lnTo>
                  <a:pt x="206" y="964"/>
                </a:lnTo>
                <a:lnTo>
                  <a:pt x="214" y="956"/>
                </a:lnTo>
                <a:lnTo>
                  <a:pt x="214" y="956"/>
                </a:lnTo>
                <a:lnTo>
                  <a:pt x="234" y="956"/>
                </a:lnTo>
                <a:lnTo>
                  <a:pt x="254" y="956"/>
                </a:lnTo>
                <a:lnTo>
                  <a:pt x="274" y="956"/>
                </a:lnTo>
                <a:lnTo>
                  <a:pt x="296" y="952"/>
                </a:lnTo>
                <a:lnTo>
                  <a:pt x="296" y="952"/>
                </a:lnTo>
                <a:lnTo>
                  <a:pt x="300" y="946"/>
                </a:lnTo>
                <a:lnTo>
                  <a:pt x="300" y="946"/>
                </a:lnTo>
                <a:lnTo>
                  <a:pt x="302" y="938"/>
                </a:lnTo>
                <a:lnTo>
                  <a:pt x="302" y="930"/>
                </a:lnTo>
                <a:lnTo>
                  <a:pt x="302" y="914"/>
                </a:lnTo>
                <a:lnTo>
                  <a:pt x="304" y="900"/>
                </a:lnTo>
                <a:lnTo>
                  <a:pt x="306" y="892"/>
                </a:lnTo>
                <a:lnTo>
                  <a:pt x="310" y="886"/>
                </a:lnTo>
                <a:lnTo>
                  <a:pt x="310" y="886"/>
                </a:lnTo>
                <a:lnTo>
                  <a:pt x="310" y="876"/>
                </a:lnTo>
                <a:lnTo>
                  <a:pt x="310" y="876"/>
                </a:lnTo>
                <a:lnTo>
                  <a:pt x="328" y="874"/>
                </a:lnTo>
                <a:lnTo>
                  <a:pt x="344" y="872"/>
                </a:lnTo>
                <a:lnTo>
                  <a:pt x="376" y="864"/>
                </a:lnTo>
                <a:lnTo>
                  <a:pt x="392" y="862"/>
                </a:lnTo>
                <a:lnTo>
                  <a:pt x="408" y="860"/>
                </a:lnTo>
                <a:lnTo>
                  <a:pt x="424" y="862"/>
                </a:lnTo>
                <a:lnTo>
                  <a:pt x="440" y="864"/>
                </a:lnTo>
                <a:lnTo>
                  <a:pt x="440" y="864"/>
                </a:lnTo>
                <a:lnTo>
                  <a:pt x="446" y="868"/>
                </a:lnTo>
                <a:lnTo>
                  <a:pt x="448" y="872"/>
                </a:lnTo>
                <a:lnTo>
                  <a:pt x="452" y="882"/>
                </a:lnTo>
                <a:lnTo>
                  <a:pt x="454" y="892"/>
                </a:lnTo>
                <a:lnTo>
                  <a:pt x="454" y="902"/>
                </a:lnTo>
                <a:lnTo>
                  <a:pt x="454" y="902"/>
                </a:lnTo>
                <a:lnTo>
                  <a:pt x="454" y="1044"/>
                </a:lnTo>
                <a:lnTo>
                  <a:pt x="454" y="1044"/>
                </a:lnTo>
                <a:lnTo>
                  <a:pt x="454" y="1052"/>
                </a:lnTo>
                <a:lnTo>
                  <a:pt x="456" y="1058"/>
                </a:lnTo>
                <a:lnTo>
                  <a:pt x="456" y="1058"/>
                </a:lnTo>
                <a:lnTo>
                  <a:pt x="462" y="1060"/>
                </a:lnTo>
                <a:lnTo>
                  <a:pt x="468" y="1062"/>
                </a:lnTo>
                <a:lnTo>
                  <a:pt x="482" y="1064"/>
                </a:lnTo>
                <a:lnTo>
                  <a:pt x="508" y="1062"/>
                </a:lnTo>
                <a:lnTo>
                  <a:pt x="508" y="1062"/>
                </a:lnTo>
                <a:lnTo>
                  <a:pt x="520" y="1064"/>
                </a:lnTo>
                <a:lnTo>
                  <a:pt x="532" y="1068"/>
                </a:lnTo>
                <a:lnTo>
                  <a:pt x="536" y="1070"/>
                </a:lnTo>
                <a:lnTo>
                  <a:pt x="538" y="1076"/>
                </a:lnTo>
                <a:lnTo>
                  <a:pt x="542" y="1082"/>
                </a:lnTo>
                <a:lnTo>
                  <a:pt x="542" y="1088"/>
                </a:lnTo>
                <a:lnTo>
                  <a:pt x="542" y="1088"/>
                </a:lnTo>
                <a:lnTo>
                  <a:pt x="544" y="1094"/>
                </a:lnTo>
                <a:lnTo>
                  <a:pt x="546" y="1098"/>
                </a:lnTo>
                <a:lnTo>
                  <a:pt x="550" y="1104"/>
                </a:lnTo>
                <a:lnTo>
                  <a:pt x="558" y="1106"/>
                </a:lnTo>
                <a:lnTo>
                  <a:pt x="568" y="1108"/>
                </a:lnTo>
                <a:lnTo>
                  <a:pt x="568" y="1108"/>
                </a:lnTo>
                <a:lnTo>
                  <a:pt x="588" y="1110"/>
                </a:lnTo>
                <a:lnTo>
                  <a:pt x="596" y="1112"/>
                </a:lnTo>
                <a:lnTo>
                  <a:pt x="600" y="1116"/>
                </a:lnTo>
                <a:lnTo>
                  <a:pt x="604" y="1120"/>
                </a:lnTo>
                <a:lnTo>
                  <a:pt x="606" y="1128"/>
                </a:lnTo>
                <a:lnTo>
                  <a:pt x="608" y="1148"/>
                </a:lnTo>
                <a:lnTo>
                  <a:pt x="608" y="1148"/>
                </a:lnTo>
                <a:lnTo>
                  <a:pt x="610" y="1184"/>
                </a:lnTo>
                <a:lnTo>
                  <a:pt x="610" y="1222"/>
                </a:lnTo>
                <a:lnTo>
                  <a:pt x="610" y="1222"/>
                </a:lnTo>
                <a:lnTo>
                  <a:pt x="610" y="1230"/>
                </a:lnTo>
                <a:lnTo>
                  <a:pt x="612" y="1238"/>
                </a:lnTo>
                <a:lnTo>
                  <a:pt x="618" y="1242"/>
                </a:lnTo>
                <a:lnTo>
                  <a:pt x="626" y="1242"/>
                </a:lnTo>
                <a:lnTo>
                  <a:pt x="626" y="1242"/>
                </a:lnTo>
                <a:lnTo>
                  <a:pt x="630" y="1242"/>
                </a:lnTo>
                <a:lnTo>
                  <a:pt x="630" y="1240"/>
                </a:lnTo>
                <a:lnTo>
                  <a:pt x="626" y="1238"/>
                </a:lnTo>
                <a:lnTo>
                  <a:pt x="626" y="1236"/>
                </a:lnTo>
                <a:lnTo>
                  <a:pt x="626" y="1236"/>
                </a:lnTo>
                <a:lnTo>
                  <a:pt x="632" y="1160"/>
                </a:lnTo>
                <a:lnTo>
                  <a:pt x="632" y="1086"/>
                </a:lnTo>
                <a:lnTo>
                  <a:pt x="632" y="1012"/>
                </a:lnTo>
                <a:lnTo>
                  <a:pt x="634" y="938"/>
                </a:lnTo>
                <a:lnTo>
                  <a:pt x="634" y="938"/>
                </a:lnTo>
                <a:lnTo>
                  <a:pt x="638" y="836"/>
                </a:lnTo>
                <a:lnTo>
                  <a:pt x="638" y="786"/>
                </a:lnTo>
                <a:lnTo>
                  <a:pt x="638" y="734"/>
                </a:lnTo>
                <a:lnTo>
                  <a:pt x="638" y="734"/>
                </a:lnTo>
                <a:lnTo>
                  <a:pt x="634" y="702"/>
                </a:lnTo>
                <a:lnTo>
                  <a:pt x="628" y="668"/>
                </a:lnTo>
                <a:lnTo>
                  <a:pt x="618" y="636"/>
                </a:lnTo>
                <a:lnTo>
                  <a:pt x="606" y="604"/>
                </a:lnTo>
                <a:lnTo>
                  <a:pt x="606" y="604"/>
                </a:lnTo>
                <a:lnTo>
                  <a:pt x="596" y="584"/>
                </a:lnTo>
                <a:lnTo>
                  <a:pt x="592" y="574"/>
                </a:lnTo>
                <a:lnTo>
                  <a:pt x="590" y="562"/>
                </a:lnTo>
                <a:lnTo>
                  <a:pt x="590" y="562"/>
                </a:lnTo>
                <a:lnTo>
                  <a:pt x="590" y="550"/>
                </a:lnTo>
                <a:lnTo>
                  <a:pt x="590" y="544"/>
                </a:lnTo>
                <a:lnTo>
                  <a:pt x="594" y="538"/>
                </a:lnTo>
                <a:lnTo>
                  <a:pt x="594" y="538"/>
                </a:lnTo>
                <a:lnTo>
                  <a:pt x="604" y="528"/>
                </a:lnTo>
                <a:lnTo>
                  <a:pt x="612" y="518"/>
                </a:lnTo>
                <a:lnTo>
                  <a:pt x="624" y="494"/>
                </a:lnTo>
                <a:lnTo>
                  <a:pt x="634" y="470"/>
                </a:lnTo>
                <a:lnTo>
                  <a:pt x="644" y="446"/>
                </a:lnTo>
                <a:lnTo>
                  <a:pt x="644" y="446"/>
                </a:lnTo>
                <a:lnTo>
                  <a:pt x="648" y="438"/>
                </a:lnTo>
                <a:lnTo>
                  <a:pt x="650" y="428"/>
                </a:lnTo>
                <a:lnTo>
                  <a:pt x="650" y="410"/>
                </a:lnTo>
                <a:lnTo>
                  <a:pt x="650" y="410"/>
                </a:lnTo>
                <a:lnTo>
                  <a:pt x="650" y="240"/>
                </a:lnTo>
                <a:lnTo>
                  <a:pt x="650" y="240"/>
                </a:lnTo>
                <a:lnTo>
                  <a:pt x="650" y="222"/>
                </a:lnTo>
                <a:lnTo>
                  <a:pt x="652" y="214"/>
                </a:lnTo>
                <a:lnTo>
                  <a:pt x="658" y="206"/>
                </a:lnTo>
                <a:lnTo>
                  <a:pt x="658" y="206"/>
                </a:lnTo>
                <a:lnTo>
                  <a:pt x="654" y="192"/>
                </a:lnTo>
                <a:lnTo>
                  <a:pt x="656" y="180"/>
                </a:lnTo>
                <a:lnTo>
                  <a:pt x="658" y="166"/>
                </a:lnTo>
                <a:lnTo>
                  <a:pt x="658" y="154"/>
                </a:lnTo>
                <a:lnTo>
                  <a:pt x="658" y="154"/>
                </a:lnTo>
                <a:lnTo>
                  <a:pt x="658" y="76"/>
                </a:lnTo>
                <a:lnTo>
                  <a:pt x="658" y="0"/>
                </a:lnTo>
                <a:lnTo>
                  <a:pt x="658" y="0"/>
                </a:lnTo>
                <a:lnTo>
                  <a:pt x="668" y="0"/>
                </a:lnTo>
                <a:lnTo>
                  <a:pt x="668" y="0"/>
                </a:lnTo>
                <a:lnTo>
                  <a:pt x="682" y="374"/>
                </a:lnTo>
                <a:lnTo>
                  <a:pt x="682" y="374"/>
                </a:lnTo>
                <a:lnTo>
                  <a:pt x="684" y="396"/>
                </a:lnTo>
                <a:lnTo>
                  <a:pt x="688" y="416"/>
                </a:lnTo>
                <a:lnTo>
                  <a:pt x="694" y="436"/>
                </a:lnTo>
                <a:lnTo>
                  <a:pt x="702" y="456"/>
                </a:lnTo>
                <a:lnTo>
                  <a:pt x="710" y="474"/>
                </a:lnTo>
                <a:lnTo>
                  <a:pt x="722" y="492"/>
                </a:lnTo>
                <a:lnTo>
                  <a:pt x="734" y="510"/>
                </a:lnTo>
                <a:lnTo>
                  <a:pt x="748" y="526"/>
                </a:lnTo>
                <a:lnTo>
                  <a:pt x="748" y="526"/>
                </a:lnTo>
                <a:lnTo>
                  <a:pt x="752" y="532"/>
                </a:lnTo>
                <a:lnTo>
                  <a:pt x="756" y="540"/>
                </a:lnTo>
                <a:lnTo>
                  <a:pt x="758" y="548"/>
                </a:lnTo>
                <a:lnTo>
                  <a:pt x="758" y="556"/>
                </a:lnTo>
                <a:lnTo>
                  <a:pt x="756" y="564"/>
                </a:lnTo>
                <a:lnTo>
                  <a:pt x="752" y="572"/>
                </a:lnTo>
                <a:lnTo>
                  <a:pt x="748" y="582"/>
                </a:lnTo>
                <a:lnTo>
                  <a:pt x="742" y="590"/>
                </a:lnTo>
                <a:lnTo>
                  <a:pt x="742" y="590"/>
                </a:lnTo>
                <a:lnTo>
                  <a:pt x="732" y="600"/>
                </a:lnTo>
                <a:lnTo>
                  <a:pt x="728" y="612"/>
                </a:lnTo>
                <a:lnTo>
                  <a:pt x="720" y="638"/>
                </a:lnTo>
                <a:lnTo>
                  <a:pt x="720" y="638"/>
                </a:lnTo>
                <a:lnTo>
                  <a:pt x="716" y="658"/>
                </a:lnTo>
                <a:lnTo>
                  <a:pt x="712" y="678"/>
                </a:lnTo>
                <a:lnTo>
                  <a:pt x="708" y="716"/>
                </a:lnTo>
                <a:lnTo>
                  <a:pt x="708" y="754"/>
                </a:lnTo>
                <a:lnTo>
                  <a:pt x="710" y="792"/>
                </a:lnTo>
                <a:lnTo>
                  <a:pt x="716" y="870"/>
                </a:lnTo>
                <a:lnTo>
                  <a:pt x="718" y="908"/>
                </a:lnTo>
                <a:lnTo>
                  <a:pt x="716" y="948"/>
                </a:lnTo>
                <a:lnTo>
                  <a:pt x="716" y="948"/>
                </a:lnTo>
                <a:lnTo>
                  <a:pt x="716" y="964"/>
                </a:lnTo>
                <a:lnTo>
                  <a:pt x="714" y="980"/>
                </a:lnTo>
                <a:lnTo>
                  <a:pt x="714" y="980"/>
                </a:lnTo>
                <a:lnTo>
                  <a:pt x="714" y="992"/>
                </a:lnTo>
                <a:lnTo>
                  <a:pt x="716" y="1002"/>
                </a:lnTo>
                <a:lnTo>
                  <a:pt x="718" y="1022"/>
                </a:lnTo>
                <a:lnTo>
                  <a:pt x="718" y="1022"/>
                </a:lnTo>
                <a:lnTo>
                  <a:pt x="718" y="1026"/>
                </a:lnTo>
                <a:lnTo>
                  <a:pt x="720" y="1028"/>
                </a:lnTo>
                <a:lnTo>
                  <a:pt x="722" y="1028"/>
                </a:lnTo>
                <a:lnTo>
                  <a:pt x="720" y="1028"/>
                </a:lnTo>
                <a:lnTo>
                  <a:pt x="720" y="1028"/>
                </a:lnTo>
                <a:lnTo>
                  <a:pt x="720" y="1028"/>
                </a:lnTo>
                <a:lnTo>
                  <a:pt x="718" y="1026"/>
                </a:lnTo>
                <a:lnTo>
                  <a:pt x="718" y="1026"/>
                </a:lnTo>
                <a:lnTo>
                  <a:pt x="714" y="1002"/>
                </a:lnTo>
                <a:lnTo>
                  <a:pt x="714" y="990"/>
                </a:lnTo>
                <a:lnTo>
                  <a:pt x="716" y="978"/>
                </a:lnTo>
                <a:lnTo>
                  <a:pt x="716" y="978"/>
                </a:lnTo>
                <a:lnTo>
                  <a:pt x="720" y="970"/>
                </a:lnTo>
                <a:lnTo>
                  <a:pt x="726" y="966"/>
                </a:lnTo>
                <a:lnTo>
                  <a:pt x="742" y="960"/>
                </a:lnTo>
                <a:lnTo>
                  <a:pt x="742" y="960"/>
                </a:lnTo>
                <a:lnTo>
                  <a:pt x="748" y="956"/>
                </a:lnTo>
                <a:lnTo>
                  <a:pt x="750" y="954"/>
                </a:lnTo>
                <a:lnTo>
                  <a:pt x="752" y="950"/>
                </a:lnTo>
                <a:lnTo>
                  <a:pt x="752" y="950"/>
                </a:lnTo>
                <a:lnTo>
                  <a:pt x="752" y="942"/>
                </a:lnTo>
                <a:lnTo>
                  <a:pt x="752" y="942"/>
                </a:lnTo>
                <a:lnTo>
                  <a:pt x="754" y="930"/>
                </a:lnTo>
                <a:lnTo>
                  <a:pt x="758" y="922"/>
                </a:lnTo>
                <a:lnTo>
                  <a:pt x="764" y="916"/>
                </a:lnTo>
                <a:lnTo>
                  <a:pt x="770" y="912"/>
                </a:lnTo>
                <a:lnTo>
                  <a:pt x="776" y="912"/>
                </a:lnTo>
                <a:lnTo>
                  <a:pt x="784" y="914"/>
                </a:lnTo>
                <a:lnTo>
                  <a:pt x="794" y="918"/>
                </a:lnTo>
                <a:lnTo>
                  <a:pt x="804" y="926"/>
                </a:lnTo>
                <a:lnTo>
                  <a:pt x="804" y="926"/>
                </a:lnTo>
                <a:lnTo>
                  <a:pt x="804" y="958"/>
                </a:lnTo>
                <a:lnTo>
                  <a:pt x="804" y="958"/>
                </a:lnTo>
                <a:lnTo>
                  <a:pt x="820" y="964"/>
                </a:lnTo>
                <a:lnTo>
                  <a:pt x="836" y="966"/>
                </a:lnTo>
                <a:lnTo>
                  <a:pt x="852" y="966"/>
                </a:lnTo>
                <a:lnTo>
                  <a:pt x="870" y="964"/>
                </a:lnTo>
                <a:lnTo>
                  <a:pt x="870" y="964"/>
                </a:lnTo>
                <a:lnTo>
                  <a:pt x="898" y="962"/>
                </a:lnTo>
                <a:lnTo>
                  <a:pt x="928" y="962"/>
                </a:lnTo>
                <a:lnTo>
                  <a:pt x="928" y="962"/>
                </a:lnTo>
                <a:lnTo>
                  <a:pt x="940" y="964"/>
                </a:lnTo>
                <a:lnTo>
                  <a:pt x="946" y="966"/>
                </a:lnTo>
                <a:lnTo>
                  <a:pt x="950" y="970"/>
                </a:lnTo>
                <a:lnTo>
                  <a:pt x="954" y="974"/>
                </a:lnTo>
                <a:lnTo>
                  <a:pt x="956" y="980"/>
                </a:lnTo>
                <a:lnTo>
                  <a:pt x="958" y="992"/>
                </a:lnTo>
                <a:lnTo>
                  <a:pt x="958" y="992"/>
                </a:lnTo>
                <a:lnTo>
                  <a:pt x="958" y="1054"/>
                </a:lnTo>
                <a:lnTo>
                  <a:pt x="958" y="1054"/>
                </a:lnTo>
                <a:lnTo>
                  <a:pt x="960" y="1078"/>
                </a:lnTo>
                <a:lnTo>
                  <a:pt x="960" y="1084"/>
                </a:lnTo>
                <a:lnTo>
                  <a:pt x="964" y="1090"/>
                </a:lnTo>
                <a:lnTo>
                  <a:pt x="968" y="1092"/>
                </a:lnTo>
                <a:lnTo>
                  <a:pt x="976" y="1094"/>
                </a:lnTo>
                <a:lnTo>
                  <a:pt x="998" y="1096"/>
                </a:lnTo>
                <a:lnTo>
                  <a:pt x="998" y="1096"/>
                </a:lnTo>
                <a:lnTo>
                  <a:pt x="1006" y="1096"/>
                </a:lnTo>
                <a:lnTo>
                  <a:pt x="1006" y="1096"/>
                </a:lnTo>
                <a:lnTo>
                  <a:pt x="1022" y="1096"/>
                </a:lnTo>
                <a:lnTo>
                  <a:pt x="1040" y="1098"/>
                </a:lnTo>
                <a:lnTo>
                  <a:pt x="1054" y="1096"/>
                </a:lnTo>
                <a:lnTo>
                  <a:pt x="1062" y="1094"/>
                </a:lnTo>
                <a:lnTo>
                  <a:pt x="1068" y="1090"/>
                </a:lnTo>
                <a:lnTo>
                  <a:pt x="1068" y="1090"/>
                </a:lnTo>
                <a:lnTo>
                  <a:pt x="1074" y="1084"/>
                </a:lnTo>
                <a:lnTo>
                  <a:pt x="1076" y="1078"/>
                </a:lnTo>
                <a:lnTo>
                  <a:pt x="1078" y="1072"/>
                </a:lnTo>
                <a:lnTo>
                  <a:pt x="1078" y="1064"/>
                </a:lnTo>
                <a:lnTo>
                  <a:pt x="1076" y="1048"/>
                </a:lnTo>
                <a:lnTo>
                  <a:pt x="1076" y="1032"/>
                </a:lnTo>
                <a:lnTo>
                  <a:pt x="1076" y="1032"/>
                </a:lnTo>
                <a:lnTo>
                  <a:pt x="1080" y="1020"/>
                </a:lnTo>
                <a:lnTo>
                  <a:pt x="1082" y="1014"/>
                </a:lnTo>
                <a:lnTo>
                  <a:pt x="1086" y="1010"/>
                </a:lnTo>
                <a:lnTo>
                  <a:pt x="1086" y="1010"/>
                </a:lnTo>
                <a:lnTo>
                  <a:pt x="1088" y="1006"/>
                </a:lnTo>
                <a:lnTo>
                  <a:pt x="1094" y="1006"/>
                </a:lnTo>
                <a:lnTo>
                  <a:pt x="1094" y="1006"/>
                </a:lnTo>
                <a:lnTo>
                  <a:pt x="1100" y="1004"/>
                </a:lnTo>
                <a:lnTo>
                  <a:pt x="1108" y="1006"/>
                </a:lnTo>
                <a:lnTo>
                  <a:pt x="1122" y="1008"/>
                </a:lnTo>
                <a:lnTo>
                  <a:pt x="1130" y="1008"/>
                </a:lnTo>
                <a:lnTo>
                  <a:pt x="1136" y="1006"/>
                </a:lnTo>
                <a:lnTo>
                  <a:pt x="1142" y="1002"/>
                </a:lnTo>
                <a:lnTo>
                  <a:pt x="1148" y="996"/>
                </a:lnTo>
                <a:lnTo>
                  <a:pt x="1148" y="996"/>
                </a:lnTo>
                <a:lnTo>
                  <a:pt x="1148" y="772"/>
                </a:lnTo>
                <a:lnTo>
                  <a:pt x="1148" y="772"/>
                </a:lnTo>
                <a:lnTo>
                  <a:pt x="1148" y="750"/>
                </a:lnTo>
                <a:lnTo>
                  <a:pt x="1150" y="738"/>
                </a:lnTo>
                <a:lnTo>
                  <a:pt x="1156" y="728"/>
                </a:lnTo>
                <a:lnTo>
                  <a:pt x="1156" y="728"/>
                </a:lnTo>
                <a:lnTo>
                  <a:pt x="1166" y="722"/>
                </a:lnTo>
                <a:lnTo>
                  <a:pt x="1178" y="720"/>
                </a:lnTo>
                <a:lnTo>
                  <a:pt x="1190" y="722"/>
                </a:lnTo>
                <a:lnTo>
                  <a:pt x="1202" y="724"/>
                </a:lnTo>
                <a:lnTo>
                  <a:pt x="1202" y="724"/>
                </a:lnTo>
                <a:lnTo>
                  <a:pt x="1206" y="728"/>
                </a:lnTo>
                <a:lnTo>
                  <a:pt x="1210" y="732"/>
                </a:lnTo>
                <a:lnTo>
                  <a:pt x="1214" y="742"/>
                </a:lnTo>
                <a:lnTo>
                  <a:pt x="1216" y="752"/>
                </a:lnTo>
                <a:lnTo>
                  <a:pt x="1216" y="764"/>
                </a:lnTo>
                <a:lnTo>
                  <a:pt x="1216" y="764"/>
                </a:lnTo>
                <a:lnTo>
                  <a:pt x="1216" y="816"/>
                </a:lnTo>
                <a:lnTo>
                  <a:pt x="1218" y="870"/>
                </a:lnTo>
                <a:lnTo>
                  <a:pt x="1218" y="870"/>
                </a:lnTo>
                <a:lnTo>
                  <a:pt x="1218" y="880"/>
                </a:lnTo>
                <a:lnTo>
                  <a:pt x="1220" y="884"/>
                </a:lnTo>
                <a:lnTo>
                  <a:pt x="1224" y="888"/>
                </a:lnTo>
                <a:lnTo>
                  <a:pt x="1224" y="888"/>
                </a:lnTo>
                <a:lnTo>
                  <a:pt x="1254" y="890"/>
                </a:lnTo>
                <a:lnTo>
                  <a:pt x="1284" y="888"/>
                </a:lnTo>
                <a:lnTo>
                  <a:pt x="1284" y="888"/>
                </a:lnTo>
                <a:lnTo>
                  <a:pt x="1300" y="890"/>
                </a:lnTo>
                <a:lnTo>
                  <a:pt x="1308" y="892"/>
                </a:lnTo>
                <a:lnTo>
                  <a:pt x="1312" y="896"/>
                </a:lnTo>
                <a:lnTo>
                  <a:pt x="1318" y="900"/>
                </a:lnTo>
                <a:lnTo>
                  <a:pt x="1320" y="906"/>
                </a:lnTo>
                <a:lnTo>
                  <a:pt x="1322" y="914"/>
                </a:lnTo>
                <a:lnTo>
                  <a:pt x="1324" y="922"/>
                </a:lnTo>
                <a:lnTo>
                  <a:pt x="1324" y="922"/>
                </a:lnTo>
                <a:lnTo>
                  <a:pt x="1328" y="928"/>
                </a:lnTo>
                <a:lnTo>
                  <a:pt x="1334" y="932"/>
                </a:lnTo>
                <a:lnTo>
                  <a:pt x="1340" y="934"/>
                </a:lnTo>
                <a:lnTo>
                  <a:pt x="1346" y="934"/>
                </a:lnTo>
                <a:lnTo>
                  <a:pt x="1360" y="934"/>
                </a:lnTo>
                <a:lnTo>
                  <a:pt x="1366" y="932"/>
                </a:lnTo>
                <a:lnTo>
                  <a:pt x="1372" y="934"/>
                </a:lnTo>
                <a:lnTo>
                  <a:pt x="1372" y="934"/>
                </a:lnTo>
                <a:lnTo>
                  <a:pt x="1394" y="934"/>
                </a:lnTo>
                <a:lnTo>
                  <a:pt x="1394" y="934"/>
                </a:lnTo>
                <a:lnTo>
                  <a:pt x="1458" y="934"/>
                </a:lnTo>
                <a:lnTo>
                  <a:pt x="1458" y="934"/>
                </a:lnTo>
                <a:lnTo>
                  <a:pt x="1468" y="934"/>
                </a:lnTo>
                <a:lnTo>
                  <a:pt x="1468" y="934"/>
                </a:lnTo>
                <a:lnTo>
                  <a:pt x="1476" y="936"/>
                </a:lnTo>
                <a:lnTo>
                  <a:pt x="1480" y="938"/>
                </a:lnTo>
                <a:lnTo>
                  <a:pt x="1484" y="942"/>
                </a:lnTo>
                <a:lnTo>
                  <a:pt x="1488" y="948"/>
                </a:lnTo>
                <a:lnTo>
                  <a:pt x="1490" y="958"/>
                </a:lnTo>
                <a:lnTo>
                  <a:pt x="1490" y="970"/>
                </a:lnTo>
                <a:lnTo>
                  <a:pt x="1490" y="970"/>
                </a:lnTo>
                <a:lnTo>
                  <a:pt x="1492" y="1084"/>
                </a:lnTo>
                <a:lnTo>
                  <a:pt x="1492" y="1084"/>
                </a:lnTo>
                <a:lnTo>
                  <a:pt x="1492" y="1098"/>
                </a:lnTo>
                <a:lnTo>
                  <a:pt x="1496" y="1104"/>
                </a:lnTo>
                <a:lnTo>
                  <a:pt x="1500" y="1110"/>
                </a:lnTo>
                <a:lnTo>
                  <a:pt x="1500" y="1110"/>
                </a:lnTo>
                <a:lnTo>
                  <a:pt x="1506" y="1112"/>
                </a:lnTo>
                <a:lnTo>
                  <a:pt x="1510" y="1112"/>
                </a:lnTo>
                <a:lnTo>
                  <a:pt x="1516" y="1112"/>
                </a:lnTo>
                <a:lnTo>
                  <a:pt x="1520" y="1110"/>
                </a:lnTo>
                <a:lnTo>
                  <a:pt x="1524" y="1106"/>
                </a:lnTo>
                <a:lnTo>
                  <a:pt x="1526" y="1102"/>
                </a:lnTo>
                <a:lnTo>
                  <a:pt x="1530" y="1096"/>
                </a:lnTo>
                <a:lnTo>
                  <a:pt x="1530" y="1090"/>
                </a:lnTo>
                <a:lnTo>
                  <a:pt x="1530" y="1090"/>
                </a:lnTo>
                <a:lnTo>
                  <a:pt x="1532" y="1080"/>
                </a:lnTo>
                <a:lnTo>
                  <a:pt x="1534" y="1074"/>
                </a:lnTo>
                <a:lnTo>
                  <a:pt x="1536" y="1068"/>
                </a:lnTo>
                <a:lnTo>
                  <a:pt x="1542" y="1064"/>
                </a:lnTo>
                <a:lnTo>
                  <a:pt x="1546" y="1060"/>
                </a:lnTo>
                <a:lnTo>
                  <a:pt x="1552" y="1058"/>
                </a:lnTo>
                <a:lnTo>
                  <a:pt x="1568" y="1056"/>
                </a:lnTo>
                <a:lnTo>
                  <a:pt x="1568" y="1056"/>
                </a:lnTo>
                <a:lnTo>
                  <a:pt x="1596" y="1058"/>
                </a:lnTo>
                <a:lnTo>
                  <a:pt x="1610" y="1056"/>
                </a:lnTo>
                <a:lnTo>
                  <a:pt x="1616" y="1054"/>
                </a:lnTo>
                <a:lnTo>
                  <a:pt x="1622" y="1052"/>
                </a:lnTo>
                <a:lnTo>
                  <a:pt x="1622" y="1052"/>
                </a:lnTo>
                <a:lnTo>
                  <a:pt x="1626" y="1026"/>
                </a:lnTo>
                <a:lnTo>
                  <a:pt x="1626" y="1002"/>
                </a:lnTo>
                <a:lnTo>
                  <a:pt x="1626" y="952"/>
                </a:lnTo>
                <a:lnTo>
                  <a:pt x="1626" y="952"/>
                </a:lnTo>
                <a:lnTo>
                  <a:pt x="1626" y="904"/>
                </a:lnTo>
                <a:lnTo>
                  <a:pt x="1628" y="880"/>
                </a:lnTo>
                <a:lnTo>
                  <a:pt x="1628" y="856"/>
                </a:lnTo>
                <a:lnTo>
                  <a:pt x="1628" y="856"/>
                </a:lnTo>
                <a:lnTo>
                  <a:pt x="1632" y="838"/>
                </a:lnTo>
                <a:lnTo>
                  <a:pt x="1634" y="832"/>
                </a:lnTo>
                <a:lnTo>
                  <a:pt x="1638" y="828"/>
                </a:lnTo>
                <a:lnTo>
                  <a:pt x="1642" y="826"/>
                </a:lnTo>
                <a:lnTo>
                  <a:pt x="1648" y="824"/>
                </a:lnTo>
                <a:lnTo>
                  <a:pt x="1668" y="822"/>
                </a:lnTo>
                <a:lnTo>
                  <a:pt x="1668" y="822"/>
                </a:lnTo>
                <a:lnTo>
                  <a:pt x="1700" y="822"/>
                </a:lnTo>
                <a:lnTo>
                  <a:pt x="1714" y="822"/>
                </a:lnTo>
                <a:lnTo>
                  <a:pt x="1730" y="818"/>
                </a:lnTo>
                <a:lnTo>
                  <a:pt x="1730" y="818"/>
                </a:lnTo>
                <a:lnTo>
                  <a:pt x="1734" y="816"/>
                </a:lnTo>
                <a:lnTo>
                  <a:pt x="1736" y="812"/>
                </a:lnTo>
                <a:lnTo>
                  <a:pt x="1736" y="812"/>
                </a:lnTo>
                <a:lnTo>
                  <a:pt x="1738" y="764"/>
                </a:lnTo>
                <a:lnTo>
                  <a:pt x="1738" y="718"/>
                </a:lnTo>
                <a:lnTo>
                  <a:pt x="1738" y="624"/>
                </a:lnTo>
                <a:lnTo>
                  <a:pt x="1738" y="624"/>
                </a:lnTo>
                <a:lnTo>
                  <a:pt x="1738" y="608"/>
                </a:lnTo>
                <a:lnTo>
                  <a:pt x="1740" y="590"/>
                </a:lnTo>
                <a:lnTo>
                  <a:pt x="1740" y="590"/>
                </a:lnTo>
                <a:lnTo>
                  <a:pt x="1740" y="584"/>
                </a:lnTo>
                <a:lnTo>
                  <a:pt x="1744" y="578"/>
                </a:lnTo>
                <a:lnTo>
                  <a:pt x="1748" y="574"/>
                </a:lnTo>
                <a:lnTo>
                  <a:pt x="1754" y="572"/>
                </a:lnTo>
                <a:lnTo>
                  <a:pt x="1754" y="572"/>
                </a:lnTo>
                <a:lnTo>
                  <a:pt x="1772" y="568"/>
                </a:lnTo>
                <a:lnTo>
                  <a:pt x="1792" y="568"/>
                </a:lnTo>
                <a:lnTo>
                  <a:pt x="1810" y="568"/>
                </a:lnTo>
                <a:lnTo>
                  <a:pt x="1828" y="572"/>
                </a:lnTo>
                <a:lnTo>
                  <a:pt x="1828" y="572"/>
                </a:lnTo>
                <a:lnTo>
                  <a:pt x="1834" y="574"/>
                </a:lnTo>
                <a:lnTo>
                  <a:pt x="1838" y="576"/>
                </a:lnTo>
                <a:lnTo>
                  <a:pt x="1842" y="580"/>
                </a:lnTo>
                <a:lnTo>
                  <a:pt x="1844" y="586"/>
                </a:lnTo>
                <a:lnTo>
                  <a:pt x="1846" y="596"/>
                </a:lnTo>
                <a:lnTo>
                  <a:pt x="1846" y="606"/>
                </a:lnTo>
                <a:lnTo>
                  <a:pt x="1846" y="606"/>
                </a:lnTo>
                <a:lnTo>
                  <a:pt x="1844" y="710"/>
                </a:lnTo>
                <a:lnTo>
                  <a:pt x="1846" y="814"/>
                </a:lnTo>
                <a:lnTo>
                  <a:pt x="1846" y="814"/>
                </a:lnTo>
                <a:lnTo>
                  <a:pt x="1846" y="862"/>
                </a:lnTo>
                <a:lnTo>
                  <a:pt x="1846" y="912"/>
                </a:lnTo>
                <a:lnTo>
                  <a:pt x="1844" y="962"/>
                </a:lnTo>
                <a:lnTo>
                  <a:pt x="1844" y="1012"/>
                </a:lnTo>
                <a:lnTo>
                  <a:pt x="1844" y="1012"/>
                </a:lnTo>
                <a:lnTo>
                  <a:pt x="1846" y="1044"/>
                </a:lnTo>
                <a:lnTo>
                  <a:pt x="1848" y="1060"/>
                </a:lnTo>
                <a:lnTo>
                  <a:pt x="1852" y="1078"/>
                </a:lnTo>
                <a:lnTo>
                  <a:pt x="1852" y="1078"/>
                </a:lnTo>
                <a:lnTo>
                  <a:pt x="1858" y="1066"/>
                </a:lnTo>
                <a:lnTo>
                  <a:pt x="1860" y="1056"/>
                </a:lnTo>
                <a:lnTo>
                  <a:pt x="1862" y="1038"/>
                </a:lnTo>
                <a:lnTo>
                  <a:pt x="1862" y="1038"/>
                </a:lnTo>
                <a:lnTo>
                  <a:pt x="1862" y="906"/>
                </a:lnTo>
                <a:lnTo>
                  <a:pt x="1862" y="906"/>
                </a:lnTo>
                <a:lnTo>
                  <a:pt x="1864" y="890"/>
                </a:lnTo>
                <a:lnTo>
                  <a:pt x="1866" y="882"/>
                </a:lnTo>
                <a:lnTo>
                  <a:pt x="1870" y="876"/>
                </a:lnTo>
                <a:lnTo>
                  <a:pt x="1874" y="870"/>
                </a:lnTo>
                <a:lnTo>
                  <a:pt x="1880" y="866"/>
                </a:lnTo>
                <a:lnTo>
                  <a:pt x="1896" y="858"/>
                </a:lnTo>
                <a:lnTo>
                  <a:pt x="1896" y="858"/>
                </a:lnTo>
                <a:lnTo>
                  <a:pt x="1996" y="820"/>
                </a:lnTo>
                <a:lnTo>
                  <a:pt x="2094" y="780"/>
                </a:lnTo>
                <a:lnTo>
                  <a:pt x="2094" y="780"/>
                </a:lnTo>
                <a:lnTo>
                  <a:pt x="2106" y="778"/>
                </a:lnTo>
                <a:lnTo>
                  <a:pt x="2114" y="776"/>
                </a:lnTo>
                <a:lnTo>
                  <a:pt x="2122" y="776"/>
                </a:lnTo>
                <a:lnTo>
                  <a:pt x="2126" y="778"/>
                </a:lnTo>
                <a:lnTo>
                  <a:pt x="2130" y="782"/>
                </a:lnTo>
                <a:lnTo>
                  <a:pt x="2134" y="788"/>
                </a:lnTo>
                <a:lnTo>
                  <a:pt x="2136" y="808"/>
                </a:lnTo>
                <a:lnTo>
                  <a:pt x="2136" y="808"/>
                </a:lnTo>
                <a:lnTo>
                  <a:pt x="2136" y="864"/>
                </a:lnTo>
                <a:lnTo>
                  <a:pt x="2136" y="892"/>
                </a:lnTo>
                <a:lnTo>
                  <a:pt x="2138" y="920"/>
                </a:lnTo>
                <a:lnTo>
                  <a:pt x="2138" y="920"/>
                </a:lnTo>
                <a:lnTo>
                  <a:pt x="2176" y="936"/>
                </a:lnTo>
                <a:lnTo>
                  <a:pt x="2194" y="942"/>
                </a:lnTo>
                <a:lnTo>
                  <a:pt x="2216" y="946"/>
                </a:lnTo>
                <a:lnTo>
                  <a:pt x="2216" y="946"/>
                </a:lnTo>
                <a:lnTo>
                  <a:pt x="2224" y="944"/>
                </a:lnTo>
                <a:lnTo>
                  <a:pt x="2234" y="944"/>
                </a:lnTo>
                <a:lnTo>
                  <a:pt x="2238" y="946"/>
                </a:lnTo>
                <a:lnTo>
                  <a:pt x="2242" y="948"/>
                </a:lnTo>
                <a:lnTo>
                  <a:pt x="2244" y="952"/>
                </a:lnTo>
                <a:lnTo>
                  <a:pt x="2246" y="960"/>
                </a:lnTo>
                <a:lnTo>
                  <a:pt x="2246" y="960"/>
                </a:lnTo>
                <a:lnTo>
                  <a:pt x="2230" y="960"/>
                </a:lnTo>
                <a:lnTo>
                  <a:pt x="2214" y="962"/>
                </a:lnTo>
                <a:lnTo>
                  <a:pt x="2188" y="960"/>
                </a:lnTo>
                <a:lnTo>
                  <a:pt x="2188" y="960"/>
                </a:lnTo>
                <a:lnTo>
                  <a:pt x="2194" y="962"/>
                </a:lnTo>
                <a:lnTo>
                  <a:pt x="2200" y="962"/>
                </a:lnTo>
                <a:lnTo>
                  <a:pt x="2216" y="960"/>
                </a:lnTo>
                <a:lnTo>
                  <a:pt x="2232" y="962"/>
                </a:lnTo>
                <a:lnTo>
                  <a:pt x="2240" y="964"/>
                </a:lnTo>
                <a:lnTo>
                  <a:pt x="2248" y="968"/>
                </a:lnTo>
                <a:lnTo>
                  <a:pt x="2248" y="968"/>
                </a:lnTo>
                <a:lnTo>
                  <a:pt x="2252" y="978"/>
                </a:lnTo>
                <a:lnTo>
                  <a:pt x="2254" y="986"/>
                </a:lnTo>
                <a:lnTo>
                  <a:pt x="2254" y="1006"/>
                </a:lnTo>
                <a:lnTo>
                  <a:pt x="2254" y="1024"/>
                </a:lnTo>
                <a:lnTo>
                  <a:pt x="2256" y="1034"/>
                </a:lnTo>
                <a:lnTo>
                  <a:pt x="2258" y="1042"/>
                </a:lnTo>
                <a:lnTo>
                  <a:pt x="2258" y="1042"/>
                </a:lnTo>
                <a:lnTo>
                  <a:pt x="2264" y="1036"/>
                </a:lnTo>
                <a:lnTo>
                  <a:pt x="2266" y="1028"/>
                </a:lnTo>
                <a:lnTo>
                  <a:pt x="2266" y="1014"/>
                </a:lnTo>
                <a:lnTo>
                  <a:pt x="2266" y="1014"/>
                </a:lnTo>
                <a:lnTo>
                  <a:pt x="2266" y="924"/>
                </a:lnTo>
                <a:lnTo>
                  <a:pt x="2266" y="924"/>
                </a:lnTo>
                <a:lnTo>
                  <a:pt x="2266" y="908"/>
                </a:lnTo>
                <a:lnTo>
                  <a:pt x="2268" y="898"/>
                </a:lnTo>
                <a:lnTo>
                  <a:pt x="2274" y="890"/>
                </a:lnTo>
                <a:lnTo>
                  <a:pt x="2274" y="890"/>
                </a:lnTo>
                <a:lnTo>
                  <a:pt x="2274" y="758"/>
                </a:lnTo>
                <a:lnTo>
                  <a:pt x="2274" y="758"/>
                </a:lnTo>
                <a:lnTo>
                  <a:pt x="2290" y="754"/>
                </a:lnTo>
                <a:lnTo>
                  <a:pt x="2306" y="752"/>
                </a:lnTo>
                <a:lnTo>
                  <a:pt x="2336" y="754"/>
                </a:lnTo>
                <a:lnTo>
                  <a:pt x="2336" y="754"/>
                </a:lnTo>
                <a:lnTo>
                  <a:pt x="2350" y="752"/>
                </a:lnTo>
                <a:lnTo>
                  <a:pt x="2356" y="750"/>
                </a:lnTo>
                <a:lnTo>
                  <a:pt x="2362" y="746"/>
                </a:lnTo>
                <a:lnTo>
                  <a:pt x="2362" y="746"/>
                </a:lnTo>
                <a:lnTo>
                  <a:pt x="2372" y="744"/>
                </a:lnTo>
                <a:lnTo>
                  <a:pt x="2372" y="744"/>
                </a:lnTo>
                <a:lnTo>
                  <a:pt x="2408" y="742"/>
                </a:lnTo>
                <a:lnTo>
                  <a:pt x="2442" y="742"/>
                </a:lnTo>
                <a:lnTo>
                  <a:pt x="2442" y="742"/>
                </a:lnTo>
                <a:lnTo>
                  <a:pt x="2458" y="744"/>
                </a:lnTo>
                <a:lnTo>
                  <a:pt x="2464" y="748"/>
                </a:lnTo>
                <a:lnTo>
                  <a:pt x="2468" y="752"/>
                </a:lnTo>
                <a:lnTo>
                  <a:pt x="2472" y="756"/>
                </a:lnTo>
                <a:lnTo>
                  <a:pt x="2476" y="762"/>
                </a:lnTo>
                <a:lnTo>
                  <a:pt x="2478" y="778"/>
                </a:lnTo>
                <a:lnTo>
                  <a:pt x="2478" y="778"/>
                </a:lnTo>
                <a:lnTo>
                  <a:pt x="2480" y="810"/>
                </a:lnTo>
                <a:lnTo>
                  <a:pt x="2478" y="842"/>
                </a:lnTo>
                <a:lnTo>
                  <a:pt x="2478" y="842"/>
                </a:lnTo>
                <a:lnTo>
                  <a:pt x="2478" y="984"/>
                </a:lnTo>
                <a:lnTo>
                  <a:pt x="2480" y="1126"/>
                </a:lnTo>
                <a:lnTo>
                  <a:pt x="2480" y="1126"/>
                </a:lnTo>
                <a:lnTo>
                  <a:pt x="2482" y="1136"/>
                </a:lnTo>
                <a:lnTo>
                  <a:pt x="2482" y="1136"/>
                </a:lnTo>
                <a:lnTo>
                  <a:pt x="2492" y="1140"/>
                </a:lnTo>
                <a:lnTo>
                  <a:pt x="2502" y="1142"/>
                </a:lnTo>
                <a:lnTo>
                  <a:pt x="2520" y="1140"/>
                </a:lnTo>
                <a:lnTo>
                  <a:pt x="2520" y="1140"/>
                </a:lnTo>
                <a:lnTo>
                  <a:pt x="2534" y="1144"/>
                </a:lnTo>
                <a:lnTo>
                  <a:pt x="2542" y="1148"/>
                </a:lnTo>
                <a:lnTo>
                  <a:pt x="2546" y="1152"/>
                </a:lnTo>
                <a:lnTo>
                  <a:pt x="2548" y="1158"/>
                </a:lnTo>
                <a:lnTo>
                  <a:pt x="2550" y="1170"/>
                </a:lnTo>
                <a:lnTo>
                  <a:pt x="2550" y="1170"/>
                </a:lnTo>
                <a:lnTo>
                  <a:pt x="2552" y="1180"/>
                </a:lnTo>
                <a:lnTo>
                  <a:pt x="2554" y="1190"/>
                </a:lnTo>
                <a:lnTo>
                  <a:pt x="2554" y="1190"/>
                </a:lnTo>
                <a:lnTo>
                  <a:pt x="2556" y="1194"/>
                </a:lnTo>
                <a:lnTo>
                  <a:pt x="2558" y="1196"/>
                </a:lnTo>
                <a:lnTo>
                  <a:pt x="2560" y="1198"/>
                </a:lnTo>
                <a:lnTo>
                  <a:pt x="2566" y="1198"/>
                </a:lnTo>
                <a:lnTo>
                  <a:pt x="2566" y="1198"/>
                </a:lnTo>
                <a:lnTo>
                  <a:pt x="2570" y="1198"/>
                </a:lnTo>
                <a:lnTo>
                  <a:pt x="2574" y="1196"/>
                </a:lnTo>
                <a:lnTo>
                  <a:pt x="2576" y="1194"/>
                </a:lnTo>
                <a:lnTo>
                  <a:pt x="2578" y="1190"/>
                </a:lnTo>
                <a:lnTo>
                  <a:pt x="2578" y="1190"/>
                </a:lnTo>
                <a:lnTo>
                  <a:pt x="2580" y="1176"/>
                </a:lnTo>
                <a:lnTo>
                  <a:pt x="2580" y="1164"/>
                </a:lnTo>
                <a:lnTo>
                  <a:pt x="2580" y="1164"/>
                </a:lnTo>
                <a:lnTo>
                  <a:pt x="2580" y="1054"/>
                </a:lnTo>
                <a:lnTo>
                  <a:pt x="2580" y="1054"/>
                </a:lnTo>
                <a:lnTo>
                  <a:pt x="2580" y="1042"/>
                </a:lnTo>
                <a:lnTo>
                  <a:pt x="2584" y="1030"/>
                </a:lnTo>
                <a:lnTo>
                  <a:pt x="2588" y="1024"/>
                </a:lnTo>
                <a:lnTo>
                  <a:pt x="2594" y="1022"/>
                </a:lnTo>
                <a:lnTo>
                  <a:pt x="2600" y="1018"/>
                </a:lnTo>
                <a:lnTo>
                  <a:pt x="2608" y="1018"/>
                </a:lnTo>
                <a:lnTo>
                  <a:pt x="2608" y="1018"/>
                </a:lnTo>
                <a:lnTo>
                  <a:pt x="2616" y="1016"/>
                </a:lnTo>
                <a:lnTo>
                  <a:pt x="2622" y="1014"/>
                </a:lnTo>
                <a:lnTo>
                  <a:pt x="2628" y="1012"/>
                </a:lnTo>
                <a:lnTo>
                  <a:pt x="2630" y="1008"/>
                </a:lnTo>
                <a:lnTo>
                  <a:pt x="2634" y="1002"/>
                </a:lnTo>
                <a:lnTo>
                  <a:pt x="2634" y="996"/>
                </a:lnTo>
                <a:lnTo>
                  <a:pt x="2636" y="982"/>
                </a:lnTo>
                <a:lnTo>
                  <a:pt x="2636" y="982"/>
                </a:lnTo>
                <a:lnTo>
                  <a:pt x="2636" y="756"/>
                </a:lnTo>
                <a:lnTo>
                  <a:pt x="2636" y="756"/>
                </a:lnTo>
                <a:lnTo>
                  <a:pt x="2634" y="724"/>
                </a:lnTo>
                <a:lnTo>
                  <a:pt x="2636" y="692"/>
                </a:lnTo>
                <a:lnTo>
                  <a:pt x="2636" y="692"/>
                </a:lnTo>
                <a:lnTo>
                  <a:pt x="2636" y="684"/>
                </a:lnTo>
                <a:lnTo>
                  <a:pt x="2638" y="676"/>
                </a:lnTo>
                <a:lnTo>
                  <a:pt x="2642" y="670"/>
                </a:lnTo>
                <a:lnTo>
                  <a:pt x="2644" y="668"/>
                </a:lnTo>
                <a:lnTo>
                  <a:pt x="2650" y="666"/>
                </a:lnTo>
                <a:lnTo>
                  <a:pt x="2650" y="666"/>
                </a:lnTo>
                <a:lnTo>
                  <a:pt x="2700" y="666"/>
                </a:lnTo>
                <a:lnTo>
                  <a:pt x="2700" y="666"/>
                </a:lnTo>
                <a:lnTo>
                  <a:pt x="2714" y="662"/>
                </a:lnTo>
                <a:lnTo>
                  <a:pt x="2728" y="658"/>
                </a:lnTo>
                <a:lnTo>
                  <a:pt x="2742" y="656"/>
                </a:lnTo>
                <a:lnTo>
                  <a:pt x="2758" y="656"/>
                </a:lnTo>
                <a:lnTo>
                  <a:pt x="2786" y="658"/>
                </a:lnTo>
                <a:lnTo>
                  <a:pt x="2814" y="662"/>
                </a:lnTo>
                <a:lnTo>
                  <a:pt x="2814" y="662"/>
                </a:lnTo>
                <a:lnTo>
                  <a:pt x="2820" y="664"/>
                </a:lnTo>
                <a:lnTo>
                  <a:pt x="2824" y="666"/>
                </a:lnTo>
                <a:lnTo>
                  <a:pt x="2828" y="670"/>
                </a:lnTo>
                <a:lnTo>
                  <a:pt x="2830" y="674"/>
                </a:lnTo>
                <a:lnTo>
                  <a:pt x="2832" y="686"/>
                </a:lnTo>
                <a:lnTo>
                  <a:pt x="2832" y="696"/>
                </a:lnTo>
                <a:lnTo>
                  <a:pt x="2832" y="696"/>
                </a:lnTo>
                <a:lnTo>
                  <a:pt x="2832" y="768"/>
                </a:lnTo>
                <a:lnTo>
                  <a:pt x="2832" y="838"/>
                </a:lnTo>
                <a:lnTo>
                  <a:pt x="2832" y="838"/>
                </a:lnTo>
                <a:lnTo>
                  <a:pt x="2832" y="982"/>
                </a:lnTo>
                <a:lnTo>
                  <a:pt x="2832" y="982"/>
                </a:lnTo>
                <a:lnTo>
                  <a:pt x="2832" y="992"/>
                </a:lnTo>
                <a:lnTo>
                  <a:pt x="2836" y="1000"/>
                </a:lnTo>
                <a:lnTo>
                  <a:pt x="2838" y="1004"/>
                </a:lnTo>
                <a:lnTo>
                  <a:pt x="2842" y="1006"/>
                </a:lnTo>
                <a:lnTo>
                  <a:pt x="2848" y="1008"/>
                </a:lnTo>
                <a:lnTo>
                  <a:pt x="2854" y="1006"/>
                </a:lnTo>
                <a:lnTo>
                  <a:pt x="2854" y="1006"/>
                </a:lnTo>
                <a:lnTo>
                  <a:pt x="2876" y="1004"/>
                </a:lnTo>
                <a:lnTo>
                  <a:pt x="2896" y="1002"/>
                </a:lnTo>
                <a:lnTo>
                  <a:pt x="2938" y="1000"/>
                </a:lnTo>
                <a:lnTo>
                  <a:pt x="2978" y="1002"/>
                </a:lnTo>
                <a:lnTo>
                  <a:pt x="3020" y="1004"/>
                </a:lnTo>
                <a:lnTo>
                  <a:pt x="3020" y="1004"/>
                </a:lnTo>
                <a:lnTo>
                  <a:pt x="3024" y="1006"/>
                </a:lnTo>
                <a:lnTo>
                  <a:pt x="3028" y="1008"/>
                </a:lnTo>
                <a:lnTo>
                  <a:pt x="3030" y="1016"/>
                </a:lnTo>
                <a:lnTo>
                  <a:pt x="3034" y="1024"/>
                </a:lnTo>
                <a:lnTo>
                  <a:pt x="3036" y="1028"/>
                </a:lnTo>
                <a:lnTo>
                  <a:pt x="3040" y="1030"/>
                </a:lnTo>
                <a:lnTo>
                  <a:pt x="3040" y="1030"/>
                </a:lnTo>
                <a:lnTo>
                  <a:pt x="3042" y="984"/>
                </a:lnTo>
                <a:lnTo>
                  <a:pt x="3044" y="940"/>
                </a:lnTo>
                <a:lnTo>
                  <a:pt x="3046" y="848"/>
                </a:lnTo>
                <a:lnTo>
                  <a:pt x="3046" y="848"/>
                </a:lnTo>
                <a:lnTo>
                  <a:pt x="3048" y="746"/>
                </a:lnTo>
                <a:lnTo>
                  <a:pt x="3050" y="644"/>
                </a:lnTo>
                <a:lnTo>
                  <a:pt x="3052" y="544"/>
                </a:lnTo>
                <a:lnTo>
                  <a:pt x="3050" y="442"/>
                </a:lnTo>
                <a:lnTo>
                  <a:pt x="3050" y="442"/>
                </a:lnTo>
                <a:lnTo>
                  <a:pt x="3050" y="434"/>
                </a:lnTo>
                <a:lnTo>
                  <a:pt x="3052" y="430"/>
                </a:lnTo>
                <a:lnTo>
                  <a:pt x="3054" y="426"/>
                </a:lnTo>
                <a:lnTo>
                  <a:pt x="3054" y="426"/>
                </a:lnTo>
                <a:lnTo>
                  <a:pt x="3136" y="426"/>
                </a:lnTo>
                <a:lnTo>
                  <a:pt x="3136" y="426"/>
                </a:lnTo>
                <a:lnTo>
                  <a:pt x="3138" y="428"/>
                </a:lnTo>
                <a:lnTo>
                  <a:pt x="3140" y="432"/>
                </a:lnTo>
                <a:lnTo>
                  <a:pt x="3140" y="432"/>
                </a:lnTo>
                <a:lnTo>
                  <a:pt x="3140" y="470"/>
                </a:lnTo>
                <a:lnTo>
                  <a:pt x="3142" y="506"/>
                </a:lnTo>
                <a:lnTo>
                  <a:pt x="3146" y="544"/>
                </a:lnTo>
                <a:lnTo>
                  <a:pt x="3146" y="580"/>
                </a:lnTo>
                <a:lnTo>
                  <a:pt x="3146" y="580"/>
                </a:lnTo>
                <a:lnTo>
                  <a:pt x="3146" y="602"/>
                </a:lnTo>
                <a:lnTo>
                  <a:pt x="3148" y="608"/>
                </a:lnTo>
                <a:lnTo>
                  <a:pt x="3150" y="614"/>
                </a:lnTo>
                <a:lnTo>
                  <a:pt x="3156" y="618"/>
                </a:lnTo>
                <a:lnTo>
                  <a:pt x="3162" y="620"/>
                </a:lnTo>
                <a:lnTo>
                  <a:pt x="3184" y="628"/>
                </a:lnTo>
                <a:lnTo>
                  <a:pt x="3184" y="628"/>
                </a:lnTo>
                <a:lnTo>
                  <a:pt x="3192" y="630"/>
                </a:lnTo>
                <a:lnTo>
                  <a:pt x="3200" y="632"/>
                </a:lnTo>
                <a:lnTo>
                  <a:pt x="3200" y="632"/>
                </a:lnTo>
                <a:lnTo>
                  <a:pt x="3278" y="632"/>
                </a:lnTo>
                <a:lnTo>
                  <a:pt x="3278" y="632"/>
                </a:lnTo>
                <a:lnTo>
                  <a:pt x="3286" y="632"/>
                </a:lnTo>
                <a:lnTo>
                  <a:pt x="3290" y="634"/>
                </a:lnTo>
                <a:lnTo>
                  <a:pt x="3294" y="640"/>
                </a:lnTo>
                <a:lnTo>
                  <a:pt x="3296" y="646"/>
                </a:lnTo>
                <a:lnTo>
                  <a:pt x="3296" y="646"/>
                </a:lnTo>
                <a:lnTo>
                  <a:pt x="3298" y="664"/>
                </a:lnTo>
                <a:lnTo>
                  <a:pt x="3298" y="680"/>
                </a:lnTo>
                <a:lnTo>
                  <a:pt x="3298" y="680"/>
                </a:lnTo>
                <a:lnTo>
                  <a:pt x="3298" y="1008"/>
                </a:lnTo>
                <a:lnTo>
                  <a:pt x="3298" y="1008"/>
                </a:lnTo>
                <a:lnTo>
                  <a:pt x="3298" y="1032"/>
                </a:lnTo>
                <a:lnTo>
                  <a:pt x="3300" y="1038"/>
                </a:lnTo>
                <a:lnTo>
                  <a:pt x="3304" y="1044"/>
                </a:lnTo>
                <a:lnTo>
                  <a:pt x="3308" y="1048"/>
                </a:lnTo>
                <a:lnTo>
                  <a:pt x="3316" y="1048"/>
                </a:lnTo>
                <a:lnTo>
                  <a:pt x="3338" y="1050"/>
                </a:lnTo>
                <a:lnTo>
                  <a:pt x="3338" y="1050"/>
                </a:lnTo>
                <a:lnTo>
                  <a:pt x="3358" y="1052"/>
                </a:lnTo>
                <a:lnTo>
                  <a:pt x="3366" y="1054"/>
                </a:lnTo>
                <a:lnTo>
                  <a:pt x="3370" y="1056"/>
                </a:lnTo>
                <a:lnTo>
                  <a:pt x="3374" y="1060"/>
                </a:lnTo>
                <a:lnTo>
                  <a:pt x="3378" y="1066"/>
                </a:lnTo>
                <a:lnTo>
                  <a:pt x="3384" y="1086"/>
                </a:lnTo>
                <a:lnTo>
                  <a:pt x="3384" y="1086"/>
                </a:lnTo>
                <a:lnTo>
                  <a:pt x="3386" y="1090"/>
                </a:lnTo>
                <a:lnTo>
                  <a:pt x="3390" y="1094"/>
                </a:lnTo>
                <a:lnTo>
                  <a:pt x="3390" y="1094"/>
                </a:lnTo>
                <a:lnTo>
                  <a:pt x="3400" y="1096"/>
                </a:lnTo>
                <a:lnTo>
                  <a:pt x="3408" y="1096"/>
                </a:lnTo>
                <a:lnTo>
                  <a:pt x="3426" y="1096"/>
                </a:lnTo>
                <a:lnTo>
                  <a:pt x="3426" y="1096"/>
                </a:lnTo>
                <a:lnTo>
                  <a:pt x="3442" y="1098"/>
                </a:lnTo>
                <a:lnTo>
                  <a:pt x="3448" y="1100"/>
                </a:lnTo>
                <a:lnTo>
                  <a:pt x="3452" y="1104"/>
                </a:lnTo>
                <a:lnTo>
                  <a:pt x="3456" y="1108"/>
                </a:lnTo>
                <a:lnTo>
                  <a:pt x="3458" y="1114"/>
                </a:lnTo>
                <a:lnTo>
                  <a:pt x="3460" y="1130"/>
                </a:lnTo>
                <a:lnTo>
                  <a:pt x="3460" y="1130"/>
                </a:lnTo>
                <a:lnTo>
                  <a:pt x="3460" y="1160"/>
                </a:lnTo>
                <a:lnTo>
                  <a:pt x="3462" y="1192"/>
                </a:lnTo>
                <a:lnTo>
                  <a:pt x="3462" y="1192"/>
                </a:lnTo>
                <a:lnTo>
                  <a:pt x="3464" y="1202"/>
                </a:lnTo>
                <a:lnTo>
                  <a:pt x="3468" y="1208"/>
                </a:lnTo>
                <a:lnTo>
                  <a:pt x="3474" y="1212"/>
                </a:lnTo>
                <a:lnTo>
                  <a:pt x="3484" y="1214"/>
                </a:lnTo>
                <a:lnTo>
                  <a:pt x="3484" y="1214"/>
                </a:lnTo>
                <a:lnTo>
                  <a:pt x="3492" y="1214"/>
                </a:lnTo>
                <a:lnTo>
                  <a:pt x="3492" y="1214"/>
                </a:lnTo>
                <a:lnTo>
                  <a:pt x="3518" y="1214"/>
                </a:lnTo>
                <a:lnTo>
                  <a:pt x="3526" y="1212"/>
                </a:lnTo>
                <a:lnTo>
                  <a:pt x="3532" y="1210"/>
                </a:lnTo>
                <a:lnTo>
                  <a:pt x="3536" y="1204"/>
                </a:lnTo>
                <a:lnTo>
                  <a:pt x="3538" y="1196"/>
                </a:lnTo>
                <a:lnTo>
                  <a:pt x="3538" y="1170"/>
                </a:lnTo>
                <a:lnTo>
                  <a:pt x="3538" y="1170"/>
                </a:lnTo>
                <a:lnTo>
                  <a:pt x="3538" y="884"/>
                </a:lnTo>
                <a:lnTo>
                  <a:pt x="3538" y="884"/>
                </a:lnTo>
                <a:lnTo>
                  <a:pt x="3540" y="860"/>
                </a:lnTo>
                <a:lnTo>
                  <a:pt x="3542" y="852"/>
                </a:lnTo>
                <a:lnTo>
                  <a:pt x="3546" y="846"/>
                </a:lnTo>
                <a:lnTo>
                  <a:pt x="3552" y="842"/>
                </a:lnTo>
                <a:lnTo>
                  <a:pt x="3560" y="840"/>
                </a:lnTo>
                <a:lnTo>
                  <a:pt x="3586" y="838"/>
                </a:lnTo>
                <a:lnTo>
                  <a:pt x="3586" y="838"/>
                </a:lnTo>
                <a:lnTo>
                  <a:pt x="3694" y="838"/>
                </a:lnTo>
                <a:lnTo>
                  <a:pt x="3694" y="838"/>
                </a:lnTo>
                <a:lnTo>
                  <a:pt x="3718" y="840"/>
                </a:lnTo>
                <a:lnTo>
                  <a:pt x="3726" y="842"/>
                </a:lnTo>
                <a:lnTo>
                  <a:pt x="3732" y="846"/>
                </a:lnTo>
                <a:lnTo>
                  <a:pt x="3736" y="850"/>
                </a:lnTo>
                <a:lnTo>
                  <a:pt x="3738" y="858"/>
                </a:lnTo>
                <a:lnTo>
                  <a:pt x="3740" y="882"/>
                </a:lnTo>
                <a:lnTo>
                  <a:pt x="3740" y="882"/>
                </a:lnTo>
                <a:lnTo>
                  <a:pt x="3740" y="900"/>
                </a:lnTo>
                <a:lnTo>
                  <a:pt x="3742" y="908"/>
                </a:lnTo>
                <a:lnTo>
                  <a:pt x="3748" y="916"/>
                </a:lnTo>
                <a:lnTo>
                  <a:pt x="3748" y="916"/>
                </a:lnTo>
                <a:lnTo>
                  <a:pt x="3772" y="926"/>
                </a:lnTo>
                <a:lnTo>
                  <a:pt x="3780" y="930"/>
                </a:lnTo>
                <a:lnTo>
                  <a:pt x="3786" y="936"/>
                </a:lnTo>
                <a:lnTo>
                  <a:pt x="3788" y="942"/>
                </a:lnTo>
                <a:lnTo>
                  <a:pt x="3790" y="952"/>
                </a:lnTo>
                <a:lnTo>
                  <a:pt x="3790" y="978"/>
                </a:lnTo>
                <a:lnTo>
                  <a:pt x="3790" y="978"/>
                </a:lnTo>
                <a:lnTo>
                  <a:pt x="3790" y="1024"/>
                </a:lnTo>
                <a:lnTo>
                  <a:pt x="3792" y="1050"/>
                </a:lnTo>
                <a:lnTo>
                  <a:pt x="3794" y="1076"/>
                </a:lnTo>
                <a:lnTo>
                  <a:pt x="3794" y="1076"/>
                </a:lnTo>
                <a:lnTo>
                  <a:pt x="3800" y="1066"/>
                </a:lnTo>
                <a:lnTo>
                  <a:pt x="3802" y="1058"/>
                </a:lnTo>
                <a:lnTo>
                  <a:pt x="3802" y="1044"/>
                </a:lnTo>
                <a:lnTo>
                  <a:pt x="3802" y="1044"/>
                </a:lnTo>
                <a:lnTo>
                  <a:pt x="3804" y="962"/>
                </a:lnTo>
                <a:lnTo>
                  <a:pt x="3802" y="880"/>
                </a:lnTo>
                <a:lnTo>
                  <a:pt x="3802" y="880"/>
                </a:lnTo>
                <a:lnTo>
                  <a:pt x="3802" y="870"/>
                </a:lnTo>
                <a:lnTo>
                  <a:pt x="3804" y="862"/>
                </a:lnTo>
                <a:lnTo>
                  <a:pt x="3806" y="854"/>
                </a:lnTo>
                <a:lnTo>
                  <a:pt x="3810" y="848"/>
                </a:lnTo>
                <a:lnTo>
                  <a:pt x="3816" y="842"/>
                </a:lnTo>
                <a:lnTo>
                  <a:pt x="3822" y="838"/>
                </a:lnTo>
                <a:lnTo>
                  <a:pt x="3838" y="830"/>
                </a:lnTo>
                <a:lnTo>
                  <a:pt x="3838" y="830"/>
                </a:lnTo>
                <a:lnTo>
                  <a:pt x="3916" y="806"/>
                </a:lnTo>
                <a:lnTo>
                  <a:pt x="3992" y="780"/>
                </a:lnTo>
                <a:lnTo>
                  <a:pt x="3992" y="780"/>
                </a:lnTo>
                <a:lnTo>
                  <a:pt x="4006" y="774"/>
                </a:lnTo>
                <a:lnTo>
                  <a:pt x="4020" y="768"/>
                </a:lnTo>
                <a:lnTo>
                  <a:pt x="4036" y="766"/>
                </a:lnTo>
                <a:lnTo>
                  <a:pt x="4042" y="764"/>
                </a:lnTo>
                <a:lnTo>
                  <a:pt x="4050" y="766"/>
                </a:lnTo>
                <a:lnTo>
                  <a:pt x="4050" y="766"/>
                </a:lnTo>
                <a:lnTo>
                  <a:pt x="4056" y="774"/>
                </a:lnTo>
                <a:lnTo>
                  <a:pt x="4060" y="782"/>
                </a:lnTo>
                <a:lnTo>
                  <a:pt x="4060" y="800"/>
                </a:lnTo>
                <a:lnTo>
                  <a:pt x="4060" y="800"/>
                </a:lnTo>
                <a:lnTo>
                  <a:pt x="4060" y="892"/>
                </a:lnTo>
                <a:lnTo>
                  <a:pt x="4060" y="892"/>
                </a:lnTo>
                <a:lnTo>
                  <a:pt x="4062" y="902"/>
                </a:lnTo>
                <a:lnTo>
                  <a:pt x="4064" y="912"/>
                </a:lnTo>
                <a:lnTo>
                  <a:pt x="4072" y="918"/>
                </a:lnTo>
                <a:lnTo>
                  <a:pt x="4080" y="924"/>
                </a:lnTo>
                <a:lnTo>
                  <a:pt x="4080" y="924"/>
                </a:lnTo>
                <a:lnTo>
                  <a:pt x="4096" y="932"/>
                </a:lnTo>
                <a:lnTo>
                  <a:pt x="4112" y="940"/>
                </a:lnTo>
                <a:lnTo>
                  <a:pt x="4128" y="944"/>
                </a:lnTo>
                <a:lnTo>
                  <a:pt x="4146" y="946"/>
                </a:lnTo>
                <a:lnTo>
                  <a:pt x="4146" y="946"/>
                </a:lnTo>
                <a:lnTo>
                  <a:pt x="4152" y="948"/>
                </a:lnTo>
                <a:lnTo>
                  <a:pt x="4158" y="950"/>
                </a:lnTo>
                <a:lnTo>
                  <a:pt x="4160" y="954"/>
                </a:lnTo>
                <a:lnTo>
                  <a:pt x="4164" y="960"/>
                </a:lnTo>
                <a:lnTo>
                  <a:pt x="4166" y="972"/>
                </a:lnTo>
                <a:lnTo>
                  <a:pt x="4170" y="982"/>
                </a:lnTo>
                <a:lnTo>
                  <a:pt x="4170" y="982"/>
                </a:lnTo>
                <a:lnTo>
                  <a:pt x="4178" y="974"/>
                </a:lnTo>
                <a:lnTo>
                  <a:pt x="4182" y="964"/>
                </a:lnTo>
                <a:lnTo>
                  <a:pt x="4184" y="954"/>
                </a:lnTo>
                <a:lnTo>
                  <a:pt x="4184" y="944"/>
                </a:lnTo>
                <a:lnTo>
                  <a:pt x="4184" y="944"/>
                </a:lnTo>
                <a:lnTo>
                  <a:pt x="4184" y="782"/>
                </a:lnTo>
                <a:lnTo>
                  <a:pt x="4184" y="782"/>
                </a:lnTo>
                <a:lnTo>
                  <a:pt x="4184" y="760"/>
                </a:lnTo>
                <a:lnTo>
                  <a:pt x="4188" y="750"/>
                </a:lnTo>
                <a:lnTo>
                  <a:pt x="4194" y="742"/>
                </a:lnTo>
                <a:lnTo>
                  <a:pt x="4194" y="742"/>
                </a:lnTo>
                <a:lnTo>
                  <a:pt x="4236" y="736"/>
                </a:lnTo>
                <a:lnTo>
                  <a:pt x="4278" y="734"/>
                </a:lnTo>
                <a:lnTo>
                  <a:pt x="4298" y="734"/>
                </a:lnTo>
                <a:lnTo>
                  <a:pt x="4320" y="736"/>
                </a:lnTo>
                <a:lnTo>
                  <a:pt x="4340" y="740"/>
                </a:lnTo>
                <a:lnTo>
                  <a:pt x="4360" y="744"/>
                </a:lnTo>
                <a:lnTo>
                  <a:pt x="4360" y="744"/>
                </a:lnTo>
                <a:lnTo>
                  <a:pt x="4370" y="744"/>
                </a:lnTo>
                <a:lnTo>
                  <a:pt x="4376" y="744"/>
                </a:lnTo>
                <a:lnTo>
                  <a:pt x="4382" y="746"/>
                </a:lnTo>
                <a:lnTo>
                  <a:pt x="4388" y="750"/>
                </a:lnTo>
                <a:lnTo>
                  <a:pt x="4390" y="756"/>
                </a:lnTo>
                <a:lnTo>
                  <a:pt x="4392" y="762"/>
                </a:lnTo>
                <a:lnTo>
                  <a:pt x="4394" y="778"/>
                </a:lnTo>
                <a:lnTo>
                  <a:pt x="4394" y="778"/>
                </a:lnTo>
                <a:lnTo>
                  <a:pt x="4394" y="830"/>
                </a:lnTo>
                <a:lnTo>
                  <a:pt x="4394" y="880"/>
                </a:lnTo>
                <a:lnTo>
                  <a:pt x="4394" y="980"/>
                </a:lnTo>
                <a:lnTo>
                  <a:pt x="4394" y="980"/>
                </a:lnTo>
                <a:lnTo>
                  <a:pt x="4398" y="986"/>
                </a:lnTo>
                <a:lnTo>
                  <a:pt x="4400" y="992"/>
                </a:lnTo>
                <a:lnTo>
                  <a:pt x="4402" y="1002"/>
                </a:lnTo>
                <a:lnTo>
                  <a:pt x="4402" y="1026"/>
                </a:lnTo>
                <a:lnTo>
                  <a:pt x="4402" y="1026"/>
                </a:lnTo>
                <a:lnTo>
                  <a:pt x="4402" y="1102"/>
                </a:lnTo>
                <a:lnTo>
                  <a:pt x="4402" y="1102"/>
                </a:lnTo>
                <a:lnTo>
                  <a:pt x="4402" y="1108"/>
                </a:lnTo>
                <a:lnTo>
                  <a:pt x="4404" y="1112"/>
                </a:lnTo>
                <a:lnTo>
                  <a:pt x="4406" y="1114"/>
                </a:lnTo>
                <a:lnTo>
                  <a:pt x="4408" y="1116"/>
                </a:lnTo>
                <a:lnTo>
                  <a:pt x="4416" y="1118"/>
                </a:lnTo>
                <a:lnTo>
                  <a:pt x="4424" y="1118"/>
                </a:lnTo>
                <a:lnTo>
                  <a:pt x="4424" y="1118"/>
                </a:lnTo>
                <a:lnTo>
                  <a:pt x="4444" y="1120"/>
                </a:lnTo>
                <a:lnTo>
                  <a:pt x="4454" y="1124"/>
                </a:lnTo>
                <a:lnTo>
                  <a:pt x="4462" y="1130"/>
                </a:lnTo>
                <a:lnTo>
                  <a:pt x="4462" y="1130"/>
                </a:lnTo>
                <a:lnTo>
                  <a:pt x="4474" y="1134"/>
                </a:lnTo>
                <a:lnTo>
                  <a:pt x="4480" y="1136"/>
                </a:lnTo>
                <a:lnTo>
                  <a:pt x="4486" y="1138"/>
                </a:lnTo>
                <a:lnTo>
                  <a:pt x="4492" y="1136"/>
                </a:lnTo>
                <a:lnTo>
                  <a:pt x="4496" y="1134"/>
                </a:lnTo>
                <a:lnTo>
                  <a:pt x="4500" y="1128"/>
                </a:lnTo>
                <a:lnTo>
                  <a:pt x="4504" y="1120"/>
                </a:lnTo>
                <a:lnTo>
                  <a:pt x="4504" y="1120"/>
                </a:lnTo>
                <a:lnTo>
                  <a:pt x="4504" y="1058"/>
                </a:lnTo>
                <a:lnTo>
                  <a:pt x="4504" y="1058"/>
                </a:lnTo>
                <a:lnTo>
                  <a:pt x="4504" y="1044"/>
                </a:lnTo>
                <a:lnTo>
                  <a:pt x="4508" y="1032"/>
                </a:lnTo>
                <a:lnTo>
                  <a:pt x="4510" y="1028"/>
                </a:lnTo>
                <a:lnTo>
                  <a:pt x="4514" y="1022"/>
                </a:lnTo>
                <a:lnTo>
                  <a:pt x="4520" y="1018"/>
                </a:lnTo>
                <a:lnTo>
                  <a:pt x="4528" y="1016"/>
                </a:lnTo>
                <a:lnTo>
                  <a:pt x="4528" y="1016"/>
                </a:lnTo>
                <a:lnTo>
                  <a:pt x="4532" y="1012"/>
                </a:lnTo>
                <a:lnTo>
                  <a:pt x="4536" y="1010"/>
                </a:lnTo>
                <a:lnTo>
                  <a:pt x="4540" y="1004"/>
                </a:lnTo>
                <a:lnTo>
                  <a:pt x="4542" y="1000"/>
                </a:lnTo>
                <a:lnTo>
                  <a:pt x="4542" y="990"/>
                </a:lnTo>
                <a:lnTo>
                  <a:pt x="4542" y="980"/>
                </a:lnTo>
                <a:lnTo>
                  <a:pt x="4542" y="980"/>
                </a:lnTo>
                <a:lnTo>
                  <a:pt x="4542" y="964"/>
                </a:lnTo>
                <a:lnTo>
                  <a:pt x="4544" y="950"/>
                </a:lnTo>
                <a:lnTo>
                  <a:pt x="4548" y="936"/>
                </a:lnTo>
                <a:lnTo>
                  <a:pt x="4552" y="928"/>
                </a:lnTo>
                <a:lnTo>
                  <a:pt x="4558" y="922"/>
                </a:lnTo>
                <a:lnTo>
                  <a:pt x="4558" y="922"/>
                </a:lnTo>
                <a:lnTo>
                  <a:pt x="4562" y="914"/>
                </a:lnTo>
                <a:lnTo>
                  <a:pt x="4564" y="904"/>
                </a:lnTo>
                <a:lnTo>
                  <a:pt x="4564" y="884"/>
                </a:lnTo>
                <a:lnTo>
                  <a:pt x="4564" y="884"/>
                </a:lnTo>
                <a:lnTo>
                  <a:pt x="4566" y="766"/>
                </a:lnTo>
                <a:lnTo>
                  <a:pt x="4564" y="646"/>
                </a:lnTo>
                <a:lnTo>
                  <a:pt x="4564" y="646"/>
                </a:lnTo>
                <a:lnTo>
                  <a:pt x="4564" y="628"/>
                </a:lnTo>
                <a:lnTo>
                  <a:pt x="4566" y="620"/>
                </a:lnTo>
                <a:lnTo>
                  <a:pt x="4568" y="610"/>
                </a:lnTo>
                <a:lnTo>
                  <a:pt x="4568" y="610"/>
                </a:lnTo>
                <a:lnTo>
                  <a:pt x="4570" y="604"/>
                </a:lnTo>
                <a:lnTo>
                  <a:pt x="4574" y="600"/>
                </a:lnTo>
                <a:lnTo>
                  <a:pt x="4578" y="598"/>
                </a:lnTo>
                <a:lnTo>
                  <a:pt x="4586" y="596"/>
                </a:lnTo>
                <a:lnTo>
                  <a:pt x="4586" y="596"/>
                </a:lnTo>
                <a:lnTo>
                  <a:pt x="4624" y="596"/>
                </a:lnTo>
                <a:lnTo>
                  <a:pt x="4660" y="594"/>
                </a:lnTo>
                <a:lnTo>
                  <a:pt x="4698" y="592"/>
                </a:lnTo>
                <a:lnTo>
                  <a:pt x="4736" y="592"/>
                </a:lnTo>
                <a:lnTo>
                  <a:pt x="4736" y="592"/>
                </a:lnTo>
                <a:lnTo>
                  <a:pt x="4748" y="592"/>
                </a:lnTo>
                <a:lnTo>
                  <a:pt x="4754" y="594"/>
                </a:lnTo>
                <a:lnTo>
                  <a:pt x="4760" y="598"/>
                </a:lnTo>
                <a:lnTo>
                  <a:pt x="4760" y="598"/>
                </a:lnTo>
                <a:lnTo>
                  <a:pt x="4764" y="606"/>
                </a:lnTo>
                <a:lnTo>
                  <a:pt x="4766" y="616"/>
                </a:lnTo>
                <a:lnTo>
                  <a:pt x="4766" y="636"/>
                </a:lnTo>
                <a:lnTo>
                  <a:pt x="4766" y="636"/>
                </a:lnTo>
                <a:lnTo>
                  <a:pt x="4766" y="948"/>
                </a:lnTo>
                <a:lnTo>
                  <a:pt x="4766" y="948"/>
                </a:lnTo>
                <a:lnTo>
                  <a:pt x="4768" y="974"/>
                </a:lnTo>
                <a:lnTo>
                  <a:pt x="4770" y="998"/>
                </a:lnTo>
                <a:lnTo>
                  <a:pt x="4770" y="998"/>
                </a:lnTo>
                <a:lnTo>
                  <a:pt x="4772" y="1008"/>
                </a:lnTo>
                <a:lnTo>
                  <a:pt x="4776" y="1012"/>
                </a:lnTo>
                <a:lnTo>
                  <a:pt x="4782" y="1014"/>
                </a:lnTo>
                <a:lnTo>
                  <a:pt x="4790" y="1014"/>
                </a:lnTo>
                <a:lnTo>
                  <a:pt x="4790" y="1014"/>
                </a:lnTo>
                <a:lnTo>
                  <a:pt x="4802" y="1006"/>
                </a:lnTo>
                <a:lnTo>
                  <a:pt x="4814" y="1002"/>
                </a:lnTo>
                <a:lnTo>
                  <a:pt x="4814" y="1002"/>
                </a:lnTo>
                <a:lnTo>
                  <a:pt x="4848" y="1000"/>
                </a:lnTo>
                <a:lnTo>
                  <a:pt x="4882" y="1000"/>
                </a:lnTo>
                <a:lnTo>
                  <a:pt x="4950" y="1000"/>
                </a:lnTo>
                <a:lnTo>
                  <a:pt x="4950" y="1000"/>
                </a:lnTo>
                <a:lnTo>
                  <a:pt x="4960" y="1002"/>
                </a:lnTo>
                <a:lnTo>
                  <a:pt x="4970" y="1004"/>
                </a:lnTo>
                <a:lnTo>
                  <a:pt x="4978" y="1010"/>
                </a:lnTo>
                <a:lnTo>
                  <a:pt x="4982" y="1020"/>
                </a:lnTo>
                <a:lnTo>
                  <a:pt x="4982" y="1020"/>
                </a:lnTo>
                <a:lnTo>
                  <a:pt x="4984" y="1026"/>
                </a:lnTo>
                <a:lnTo>
                  <a:pt x="4986" y="1030"/>
                </a:lnTo>
                <a:lnTo>
                  <a:pt x="4988" y="1034"/>
                </a:lnTo>
                <a:lnTo>
                  <a:pt x="4988" y="1034"/>
                </a:lnTo>
                <a:lnTo>
                  <a:pt x="4992" y="1020"/>
                </a:lnTo>
                <a:lnTo>
                  <a:pt x="4996" y="1014"/>
                </a:lnTo>
                <a:lnTo>
                  <a:pt x="5000" y="1008"/>
                </a:lnTo>
                <a:lnTo>
                  <a:pt x="5004" y="1004"/>
                </a:lnTo>
                <a:lnTo>
                  <a:pt x="5010" y="1002"/>
                </a:lnTo>
                <a:lnTo>
                  <a:pt x="5018" y="1000"/>
                </a:lnTo>
                <a:lnTo>
                  <a:pt x="5026" y="1000"/>
                </a:lnTo>
                <a:lnTo>
                  <a:pt x="5026" y="1000"/>
                </a:lnTo>
                <a:lnTo>
                  <a:pt x="5034" y="1002"/>
                </a:lnTo>
                <a:lnTo>
                  <a:pt x="5040" y="1004"/>
                </a:lnTo>
                <a:lnTo>
                  <a:pt x="5044" y="1010"/>
                </a:lnTo>
                <a:lnTo>
                  <a:pt x="5046" y="1016"/>
                </a:lnTo>
                <a:lnTo>
                  <a:pt x="5046" y="1016"/>
                </a:lnTo>
                <a:lnTo>
                  <a:pt x="5048" y="1090"/>
                </a:lnTo>
                <a:lnTo>
                  <a:pt x="5046" y="1126"/>
                </a:lnTo>
                <a:lnTo>
                  <a:pt x="5046" y="1144"/>
                </a:lnTo>
                <a:lnTo>
                  <a:pt x="5042" y="1162"/>
                </a:lnTo>
                <a:lnTo>
                  <a:pt x="5042" y="1162"/>
                </a:lnTo>
                <a:lnTo>
                  <a:pt x="5038" y="1170"/>
                </a:lnTo>
                <a:lnTo>
                  <a:pt x="5040" y="1174"/>
                </a:lnTo>
                <a:lnTo>
                  <a:pt x="5044" y="1174"/>
                </a:lnTo>
                <a:lnTo>
                  <a:pt x="5050" y="1176"/>
                </a:lnTo>
                <a:lnTo>
                  <a:pt x="5050" y="1176"/>
                </a:lnTo>
                <a:lnTo>
                  <a:pt x="5086" y="1174"/>
                </a:lnTo>
                <a:lnTo>
                  <a:pt x="5122" y="1174"/>
                </a:lnTo>
                <a:lnTo>
                  <a:pt x="5122" y="1174"/>
                </a:lnTo>
                <a:lnTo>
                  <a:pt x="5122" y="1172"/>
                </a:lnTo>
                <a:lnTo>
                  <a:pt x="5122" y="1172"/>
                </a:lnTo>
                <a:lnTo>
                  <a:pt x="5120" y="1170"/>
                </a:lnTo>
                <a:lnTo>
                  <a:pt x="5122" y="1172"/>
                </a:lnTo>
                <a:lnTo>
                  <a:pt x="5122" y="1172"/>
                </a:lnTo>
                <a:lnTo>
                  <a:pt x="5122" y="1174"/>
                </a:lnTo>
                <a:lnTo>
                  <a:pt x="5120" y="1174"/>
                </a:lnTo>
                <a:lnTo>
                  <a:pt x="5120" y="1174"/>
                </a:lnTo>
                <a:lnTo>
                  <a:pt x="5052" y="1174"/>
                </a:lnTo>
                <a:lnTo>
                  <a:pt x="5052" y="1174"/>
                </a:lnTo>
                <a:lnTo>
                  <a:pt x="5048" y="1174"/>
                </a:lnTo>
                <a:lnTo>
                  <a:pt x="5042" y="1174"/>
                </a:lnTo>
                <a:lnTo>
                  <a:pt x="5042" y="1174"/>
                </a:lnTo>
                <a:lnTo>
                  <a:pt x="5040" y="1172"/>
                </a:lnTo>
                <a:lnTo>
                  <a:pt x="5040" y="1164"/>
                </a:lnTo>
                <a:lnTo>
                  <a:pt x="5040" y="1164"/>
                </a:lnTo>
                <a:lnTo>
                  <a:pt x="5048" y="1160"/>
                </a:lnTo>
                <a:lnTo>
                  <a:pt x="5056" y="1158"/>
                </a:lnTo>
                <a:lnTo>
                  <a:pt x="5072" y="1158"/>
                </a:lnTo>
                <a:lnTo>
                  <a:pt x="5090" y="1158"/>
                </a:lnTo>
                <a:lnTo>
                  <a:pt x="5106" y="1158"/>
                </a:lnTo>
                <a:lnTo>
                  <a:pt x="5106" y="1158"/>
                </a:lnTo>
                <a:lnTo>
                  <a:pt x="5116" y="1158"/>
                </a:lnTo>
                <a:lnTo>
                  <a:pt x="5124" y="1156"/>
                </a:lnTo>
                <a:lnTo>
                  <a:pt x="5132" y="1152"/>
                </a:lnTo>
                <a:lnTo>
                  <a:pt x="5134" y="1150"/>
                </a:lnTo>
                <a:lnTo>
                  <a:pt x="5136" y="1144"/>
                </a:lnTo>
                <a:lnTo>
                  <a:pt x="5136" y="1144"/>
                </a:lnTo>
                <a:lnTo>
                  <a:pt x="5138" y="1118"/>
                </a:lnTo>
                <a:lnTo>
                  <a:pt x="5138" y="1090"/>
                </a:lnTo>
                <a:lnTo>
                  <a:pt x="5138" y="1090"/>
                </a:lnTo>
                <a:lnTo>
                  <a:pt x="5136" y="964"/>
                </a:lnTo>
                <a:lnTo>
                  <a:pt x="5136" y="836"/>
                </a:lnTo>
                <a:lnTo>
                  <a:pt x="5136" y="836"/>
                </a:lnTo>
                <a:lnTo>
                  <a:pt x="5138" y="824"/>
                </a:lnTo>
                <a:lnTo>
                  <a:pt x="5140" y="812"/>
                </a:lnTo>
                <a:lnTo>
                  <a:pt x="5140" y="812"/>
                </a:lnTo>
                <a:lnTo>
                  <a:pt x="5144" y="808"/>
                </a:lnTo>
                <a:lnTo>
                  <a:pt x="5146" y="804"/>
                </a:lnTo>
                <a:lnTo>
                  <a:pt x="5146" y="804"/>
                </a:lnTo>
                <a:lnTo>
                  <a:pt x="5164" y="800"/>
                </a:lnTo>
                <a:lnTo>
                  <a:pt x="5182" y="798"/>
                </a:lnTo>
                <a:lnTo>
                  <a:pt x="5216" y="800"/>
                </a:lnTo>
                <a:lnTo>
                  <a:pt x="5216" y="800"/>
                </a:lnTo>
                <a:lnTo>
                  <a:pt x="5222" y="800"/>
                </a:lnTo>
                <a:lnTo>
                  <a:pt x="5228" y="802"/>
                </a:lnTo>
                <a:lnTo>
                  <a:pt x="5232" y="806"/>
                </a:lnTo>
                <a:lnTo>
                  <a:pt x="5236" y="810"/>
                </a:lnTo>
                <a:lnTo>
                  <a:pt x="5238" y="820"/>
                </a:lnTo>
                <a:lnTo>
                  <a:pt x="5240" y="832"/>
                </a:lnTo>
                <a:lnTo>
                  <a:pt x="5240" y="832"/>
                </a:lnTo>
                <a:lnTo>
                  <a:pt x="5238" y="884"/>
                </a:lnTo>
                <a:lnTo>
                  <a:pt x="5238" y="938"/>
                </a:lnTo>
                <a:lnTo>
                  <a:pt x="5238" y="1044"/>
                </a:lnTo>
                <a:lnTo>
                  <a:pt x="5238" y="1044"/>
                </a:lnTo>
                <a:lnTo>
                  <a:pt x="5238" y="1052"/>
                </a:lnTo>
                <a:lnTo>
                  <a:pt x="5238" y="1052"/>
                </a:lnTo>
                <a:lnTo>
                  <a:pt x="5244" y="1056"/>
                </a:lnTo>
                <a:lnTo>
                  <a:pt x="5250" y="1058"/>
                </a:lnTo>
                <a:lnTo>
                  <a:pt x="5264" y="1058"/>
                </a:lnTo>
                <a:lnTo>
                  <a:pt x="5278" y="1056"/>
                </a:lnTo>
                <a:lnTo>
                  <a:pt x="5290" y="1056"/>
                </a:lnTo>
                <a:lnTo>
                  <a:pt x="5290" y="1056"/>
                </a:lnTo>
                <a:lnTo>
                  <a:pt x="5300" y="1056"/>
                </a:lnTo>
                <a:lnTo>
                  <a:pt x="5300" y="1056"/>
                </a:lnTo>
                <a:lnTo>
                  <a:pt x="5316" y="1058"/>
                </a:lnTo>
                <a:lnTo>
                  <a:pt x="5324" y="1060"/>
                </a:lnTo>
                <a:lnTo>
                  <a:pt x="5332" y="1064"/>
                </a:lnTo>
                <a:lnTo>
                  <a:pt x="5332" y="1064"/>
                </a:lnTo>
                <a:lnTo>
                  <a:pt x="5336" y="1070"/>
                </a:lnTo>
                <a:lnTo>
                  <a:pt x="5338" y="1078"/>
                </a:lnTo>
                <a:lnTo>
                  <a:pt x="5340" y="1092"/>
                </a:lnTo>
                <a:lnTo>
                  <a:pt x="5340" y="1092"/>
                </a:lnTo>
                <a:lnTo>
                  <a:pt x="5344" y="1100"/>
                </a:lnTo>
                <a:lnTo>
                  <a:pt x="5344" y="1100"/>
                </a:lnTo>
                <a:lnTo>
                  <a:pt x="5350" y="1102"/>
                </a:lnTo>
                <a:lnTo>
                  <a:pt x="5358" y="1102"/>
                </a:lnTo>
                <a:lnTo>
                  <a:pt x="5372" y="1102"/>
                </a:lnTo>
                <a:lnTo>
                  <a:pt x="5372" y="1102"/>
                </a:lnTo>
                <a:lnTo>
                  <a:pt x="5392" y="1104"/>
                </a:lnTo>
                <a:lnTo>
                  <a:pt x="5400" y="1106"/>
                </a:lnTo>
                <a:lnTo>
                  <a:pt x="5404" y="1108"/>
                </a:lnTo>
                <a:lnTo>
                  <a:pt x="5406" y="1112"/>
                </a:lnTo>
                <a:lnTo>
                  <a:pt x="5410" y="1120"/>
                </a:lnTo>
                <a:lnTo>
                  <a:pt x="5412" y="1140"/>
                </a:lnTo>
                <a:lnTo>
                  <a:pt x="5412" y="1140"/>
                </a:lnTo>
                <a:lnTo>
                  <a:pt x="5412" y="1146"/>
                </a:lnTo>
                <a:lnTo>
                  <a:pt x="5414" y="1150"/>
                </a:lnTo>
                <a:lnTo>
                  <a:pt x="5414" y="1150"/>
                </a:lnTo>
                <a:lnTo>
                  <a:pt x="5432" y="1154"/>
                </a:lnTo>
                <a:lnTo>
                  <a:pt x="5448" y="1154"/>
                </a:lnTo>
                <a:lnTo>
                  <a:pt x="5466" y="1152"/>
                </a:lnTo>
                <a:lnTo>
                  <a:pt x="5482" y="1148"/>
                </a:lnTo>
                <a:lnTo>
                  <a:pt x="5482" y="1148"/>
                </a:lnTo>
                <a:lnTo>
                  <a:pt x="5484" y="1144"/>
                </a:lnTo>
                <a:lnTo>
                  <a:pt x="5486" y="1138"/>
                </a:lnTo>
                <a:lnTo>
                  <a:pt x="5486" y="1138"/>
                </a:lnTo>
                <a:lnTo>
                  <a:pt x="5486" y="1096"/>
                </a:lnTo>
                <a:lnTo>
                  <a:pt x="5486" y="1054"/>
                </a:lnTo>
                <a:lnTo>
                  <a:pt x="5486" y="1054"/>
                </a:lnTo>
                <a:lnTo>
                  <a:pt x="5488" y="1036"/>
                </a:lnTo>
                <a:lnTo>
                  <a:pt x="5490" y="1030"/>
                </a:lnTo>
                <a:lnTo>
                  <a:pt x="5492" y="1026"/>
                </a:lnTo>
                <a:lnTo>
                  <a:pt x="5498" y="1022"/>
                </a:lnTo>
                <a:lnTo>
                  <a:pt x="5504" y="1020"/>
                </a:lnTo>
                <a:lnTo>
                  <a:pt x="5522" y="1018"/>
                </a:lnTo>
                <a:lnTo>
                  <a:pt x="5522" y="1018"/>
                </a:lnTo>
                <a:lnTo>
                  <a:pt x="5536" y="1018"/>
                </a:lnTo>
                <a:lnTo>
                  <a:pt x="5542" y="1016"/>
                </a:lnTo>
                <a:lnTo>
                  <a:pt x="5548" y="1014"/>
                </a:lnTo>
                <a:lnTo>
                  <a:pt x="5548" y="1014"/>
                </a:lnTo>
                <a:lnTo>
                  <a:pt x="5550" y="1006"/>
                </a:lnTo>
                <a:lnTo>
                  <a:pt x="5552" y="1000"/>
                </a:lnTo>
                <a:lnTo>
                  <a:pt x="5552" y="1000"/>
                </a:lnTo>
                <a:lnTo>
                  <a:pt x="5552" y="994"/>
                </a:lnTo>
                <a:lnTo>
                  <a:pt x="5552" y="994"/>
                </a:lnTo>
                <a:lnTo>
                  <a:pt x="5552" y="970"/>
                </a:lnTo>
                <a:lnTo>
                  <a:pt x="5554" y="952"/>
                </a:lnTo>
                <a:lnTo>
                  <a:pt x="5556" y="938"/>
                </a:lnTo>
                <a:lnTo>
                  <a:pt x="5562" y="930"/>
                </a:lnTo>
                <a:lnTo>
                  <a:pt x="5570" y="924"/>
                </a:lnTo>
                <a:lnTo>
                  <a:pt x="5584" y="922"/>
                </a:lnTo>
                <a:lnTo>
                  <a:pt x="5602" y="922"/>
                </a:lnTo>
                <a:lnTo>
                  <a:pt x="5628" y="922"/>
                </a:lnTo>
                <a:lnTo>
                  <a:pt x="5628" y="922"/>
                </a:lnTo>
                <a:lnTo>
                  <a:pt x="5664" y="920"/>
                </a:lnTo>
                <a:lnTo>
                  <a:pt x="5674" y="920"/>
                </a:lnTo>
                <a:lnTo>
                  <a:pt x="5682" y="922"/>
                </a:lnTo>
                <a:lnTo>
                  <a:pt x="5692" y="926"/>
                </a:lnTo>
                <a:lnTo>
                  <a:pt x="5700" y="930"/>
                </a:lnTo>
                <a:lnTo>
                  <a:pt x="5700" y="930"/>
                </a:lnTo>
                <a:lnTo>
                  <a:pt x="5706" y="938"/>
                </a:lnTo>
                <a:lnTo>
                  <a:pt x="5706" y="944"/>
                </a:lnTo>
                <a:lnTo>
                  <a:pt x="5706" y="960"/>
                </a:lnTo>
                <a:lnTo>
                  <a:pt x="5706" y="960"/>
                </a:lnTo>
                <a:lnTo>
                  <a:pt x="5706" y="1222"/>
                </a:lnTo>
                <a:lnTo>
                  <a:pt x="5708" y="1484"/>
                </a:lnTo>
                <a:lnTo>
                  <a:pt x="5708" y="1484"/>
                </a:lnTo>
                <a:lnTo>
                  <a:pt x="5706" y="1502"/>
                </a:lnTo>
                <a:lnTo>
                  <a:pt x="5704" y="1508"/>
                </a:lnTo>
                <a:lnTo>
                  <a:pt x="5700" y="1512"/>
                </a:lnTo>
                <a:lnTo>
                  <a:pt x="5696" y="1516"/>
                </a:lnTo>
                <a:lnTo>
                  <a:pt x="5690" y="1518"/>
                </a:lnTo>
                <a:lnTo>
                  <a:pt x="5672" y="1518"/>
                </a:lnTo>
                <a:lnTo>
                  <a:pt x="5672" y="1518"/>
                </a:lnTo>
                <a:lnTo>
                  <a:pt x="66" y="1518"/>
                </a:lnTo>
                <a:lnTo>
                  <a:pt x="66" y="1518"/>
                </a:lnTo>
                <a:lnTo>
                  <a:pt x="30" y="1520"/>
                </a:lnTo>
                <a:lnTo>
                  <a:pt x="30" y="152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B7771CEA-2EA4-4589-8BC1-6652B607E661}"/>
              </a:ext>
            </a:extLst>
          </p:cNvPr>
          <p:cNvSpPr txBox="1"/>
          <p:nvPr/>
        </p:nvSpPr>
        <p:spPr>
          <a:xfrm>
            <a:off x="2523353" y="5182946"/>
            <a:ext cx="7145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TW" sz="800" b="1" dirty="0">
              <a:solidFill>
                <a:schemeClr val="accent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4000" b="1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吳孟賢 葉峻維 鄒佳安 李聖賦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5A980509-2319-4D02-BC47-25243866C8AC}"/>
              </a:ext>
            </a:extLst>
          </p:cNvPr>
          <p:cNvSpPr txBox="1"/>
          <p:nvPr/>
        </p:nvSpPr>
        <p:spPr>
          <a:xfrm>
            <a:off x="4072287" y="2700452"/>
            <a:ext cx="400261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TW" sz="2800" b="1" dirty="0">
                <a:solidFill>
                  <a:schemeClr val="accent3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Speaker</a:t>
            </a:r>
          </a:p>
          <a:p>
            <a:pPr algn="ctr">
              <a:lnSpc>
                <a:spcPct val="150000"/>
              </a:lnSpc>
            </a:pPr>
            <a:r>
              <a:rPr lang="zh-TW" altLang="en-US" sz="4000" b="1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張簡伊琳</a:t>
            </a:r>
            <a:r>
              <a:rPr lang="zh-TW" altLang="en-US" sz="28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endParaRPr lang="en-US" altLang="zh-TW" sz="2800" dirty="0">
              <a:solidFill>
                <a:schemeClr val="accent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ctr"/>
            <a:endParaRPr lang="en-US" altLang="zh-TW" sz="800" b="1" dirty="0">
              <a:solidFill>
                <a:schemeClr val="accent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4" name="圖片 33">
            <a:extLst>
              <a:ext uri="{FF2B5EF4-FFF2-40B4-BE49-F238E27FC236}">
                <a16:creationId xmlns:a16="http://schemas.microsoft.com/office/drawing/2014/main" id="{78CD9310-0771-441A-982F-2409223003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9811" r="8302" b="21928"/>
          <a:stretch/>
        </p:blipFill>
        <p:spPr>
          <a:xfrm>
            <a:off x="4029066" y="801887"/>
            <a:ext cx="4133850" cy="1972288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64E74CA8-6895-499C-AA6E-F54550B90558}"/>
              </a:ext>
            </a:extLst>
          </p:cNvPr>
          <p:cNvSpPr txBox="1"/>
          <p:nvPr/>
        </p:nvSpPr>
        <p:spPr>
          <a:xfrm>
            <a:off x="4404585" y="4593184"/>
            <a:ext cx="3338016" cy="9821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TW" sz="2800" b="1" dirty="0">
                <a:solidFill>
                  <a:schemeClr val="accent3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Team Members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TW" altLang="en-US" sz="1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42581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4482CE6-6667-4272-8217-E5B1B2A3BA51}"/>
              </a:ext>
            </a:extLst>
          </p:cNvPr>
          <p:cNvSpPr/>
          <p:nvPr/>
        </p:nvSpPr>
        <p:spPr>
          <a:xfrm>
            <a:off x="-38100" y="0"/>
            <a:ext cx="6134100" cy="6858000"/>
          </a:xfrm>
          <a:prstGeom prst="rect">
            <a:avLst/>
          </a:prstGeom>
          <a:solidFill>
            <a:srgbClr val="66B0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noFill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F160D19-4173-4C8C-BF23-D7A9D87945A6}"/>
              </a:ext>
            </a:extLst>
          </p:cNvPr>
          <p:cNvSpPr txBox="1"/>
          <p:nvPr/>
        </p:nvSpPr>
        <p:spPr>
          <a:xfrm>
            <a:off x="4564800" y="2705725"/>
            <a:ext cx="334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8800" kern="0" dirty="0">
                <a:solidFill>
                  <a:schemeClr val="bg1"/>
                </a:solidFill>
                <a:cs typeface="+mn-ea"/>
                <a:sym typeface="+mn-lt"/>
              </a:rPr>
              <a:t>DE</a:t>
            </a:r>
            <a:r>
              <a:rPr lang="zh-TW" altLang="en-US" sz="1000" kern="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8800" kern="0" dirty="0">
                <a:solidFill>
                  <a:srgbClr val="66B0FA"/>
                </a:solidFill>
                <a:cs typeface="+mn-ea"/>
                <a:sym typeface="+mn-lt"/>
              </a:rPr>
              <a:t>MO</a:t>
            </a:r>
            <a:endParaRPr kumimoji="0" lang="zh-CN" altLang="en-US" sz="8800" b="0" i="0" u="none" strike="noStrike" kern="0" cap="none" spc="0" normalizeH="0" baseline="0" noProof="0" dirty="0">
              <a:ln>
                <a:noFill/>
              </a:ln>
              <a:solidFill>
                <a:srgbClr val="66B0FA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BE0E3E99-01D0-4C51-8C17-64B640DECA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9811" r="8302" b="21928"/>
          <a:stretch/>
        </p:blipFill>
        <p:spPr>
          <a:xfrm>
            <a:off x="10727918" y="67047"/>
            <a:ext cx="1281283" cy="61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91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B34CC39A-800E-4826-8BB7-9289AA409196}"/>
              </a:ext>
            </a:extLst>
          </p:cNvPr>
          <p:cNvSpPr>
            <a:spLocks/>
          </p:cNvSpPr>
          <p:nvPr/>
        </p:nvSpPr>
        <p:spPr bwMode="auto">
          <a:xfrm>
            <a:off x="-44808" y="4682889"/>
            <a:ext cx="12236807" cy="3258575"/>
          </a:xfrm>
          <a:custGeom>
            <a:avLst/>
            <a:gdLst/>
            <a:ahLst/>
            <a:cxnLst>
              <a:cxn ang="0">
                <a:pos x="8" y="1016"/>
              </a:cxn>
              <a:cxn ang="0">
                <a:pos x="202" y="972"/>
              </a:cxn>
              <a:cxn ang="0">
                <a:pos x="310" y="876"/>
              </a:cxn>
              <a:cxn ang="0">
                <a:pos x="454" y="1052"/>
              </a:cxn>
              <a:cxn ang="0">
                <a:pos x="558" y="1106"/>
              </a:cxn>
              <a:cxn ang="0">
                <a:pos x="630" y="1242"/>
              </a:cxn>
              <a:cxn ang="0">
                <a:pos x="606" y="604"/>
              </a:cxn>
              <a:cxn ang="0">
                <a:pos x="650" y="410"/>
              </a:cxn>
              <a:cxn ang="0">
                <a:pos x="682" y="374"/>
              </a:cxn>
              <a:cxn ang="0">
                <a:pos x="742" y="590"/>
              </a:cxn>
              <a:cxn ang="0">
                <a:pos x="716" y="1002"/>
              </a:cxn>
              <a:cxn ang="0">
                <a:pos x="742" y="960"/>
              </a:cxn>
              <a:cxn ang="0">
                <a:pos x="820" y="964"/>
              </a:cxn>
              <a:cxn ang="0">
                <a:pos x="960" y="1084"/>
              </a:cxn>
              <a:cxn ang="0">
                <a:pos x="1076" y="1048"/>
              </a:cxn>
              <a:cxn ang="0">
                <a:pos x="1148" y="772"/>
              </a:cxn>
              <a:cxn ang="0">
                <a:pos x="1218" y="870"/>
              </a:cxn>
              <a:cxn ang="0">
                <a:pos x="1334" y="932"/>
              </a:cxn>
              <a:cxn ang="0">
                <a:pos x="1490" y="970"/>
              </a:cxn>
              <a:cxn ang="0">
                <a:pos x="1534" y="1074"/>
              </a:cxn>
              <a:cxn ang="0">
                <a:pos x="1628" y="856"/>
              </a:cxn>
              <a:cxn ang="0">
                <a:pos x="1738" y="624"/>
              </a:cxn>
              <a:cxn ang="0">
                <a:pos x="1844" y="586"/>
              </a:cxn>
              <a:cxn ang="0">
                <a:pos x="1862" y="1038"/>
              </a:cxn>
              <a:cxn ang="0">
                <a:pos x="2130" y="782"/>
              </a:cxn>
              <a:cxn ang="0">
                <a:pos x="2246" y="960"/>
              </a:cxn>
              <a:cxn ang="0">
                <a:pos x="2258" y="1042"/>
              </a:cxn>
              <a:cxn ang="0">
                <a:pos x="2356" y="750"/>
              </a:cxn>
              <a:cxn ang="0">
                <a:pos x="2478" y="984"/>
              </a:cxn>
              <a:cxn ang="0">
                <a:pos x="2556" y="1194"/>
              </a:cxn>
              <a:cxn ang="0">
                <a:pos x="2594" y="1022"/>
              </a:cxn>
              <a:cxn ang="0">
                <a:pos x="2638" y="676"/>
              </a:cxn>
              <a:cxn ang="0">
                <a:pos x="2832" y="686"/>
              </a:cxn>
              <a:cxn ang="0">
                <a:pos x="2978" y="1002"/>
              </a:cxn>
              <a:cxn ang="0">
                <a:pos x="3050" y="442"/>
              </a:cxn>
              <a:cxn ang="0">
                <a:pos x="3156" y="618"/>
              </a:cxn>
              <a:cxn ang="0">
                <a:pos x="3298" y="1008"/>
              </a:cxn>
              <a:cxn ang="0">
                <a:pos x="3400" y="1096"/>
              </a:cxn>
              <a:cxn ang="0">
                <a:pos x="3484" y="1214"/>
              </a:cxn>
              <a:cxn ang="0">
                <a:pos x="3586" y="838"/>
              </a:cxn>
              <a:cxn ang="0">
                <a:pos x="3790" y="952"/>
              </a:cxn>
              <a:cxn ang="0">
                <a:pos x="3816" y="842"/>
              </a:cxn>
              <a:cxn ang="0">
                <a:pos x="4060" y="892"/>
              </a:cxn>
              <a:cxn ang="0">
                <a:pos x="4178" y="974"/>
              </a:cxn>
              <a:cxn ang="0">
                <a:pos x="4370" y="744"/>
              </a:cxn>
              <a:cxn ang="0">
                <a:pos x="4402" y="1102"/>
              </a:cxn>
              <a:cxn ang="0">
                <a:pos x="4504" y="1120"/>
              </a:cxn>
              <a:cxn ang="0">
                <a:pos x="4542" y="964"/>
              </a:cxn>
              <a:cxn ang="0">
                <a:pos x="4574" y="600"/>
              </a:cxn>
              <a:cxn ang="0">
                <a:pos x="4766" y="948"/>
              </a:cxn>
              <a:cxn ang="0">
                <a:pos x="4978" y="1010"/>
              </a:cxn>
              <a:cxn ang="0">
                <a:pos x="5046" y="1016"/>
              </a:cxn>
              <a:cxn ang="0">
                <a:pos x="5122" y="1172"/>
              </a:cxn>
              <a:cxn ang="0">
                <a:pos x="5106" y="1158"/>
              </a:cxn>
              <a:cxn ang="0">
                <a:pos x="5146" y="804"/>
              </a:cxn>
              <a:cxn ang="0">
                <a:pos x="5244" y="1056"/>
              </a:cxn>
              <a:cxn ang="0">
                <a:pos x="5350" y="1102"/>
              </a:cxn>
              <a:cxn ang="0">
                <a:pos x="5482" y="1148"/>
              </a:cxn>
              <a:cxn ang="0">
                <a:pos x="5550" y="1006"/>
              </a:cxn>
              <a:cxn ang="0">
                <a:pos x="5700" y="930"/>
              </a:cxn>
              <a:cxn ang="0">
                <a:pos x="30" y="1520"/>
              </a:cxn>
            </a:cxnLst>
            <a:rect l="0" t="0" r="r" b="b"/>
            <a:pathLst>
              <a:path w="5708" h="1520">
                <a:moveTo>
                  <a:pt x="30" y="1520"/>
                </a:moveTo>
                <a:lnTo>
                  <a:pt x="30" y="1520"/>
                </a:lnTo>
                <a:lnTo>
                  <a:pt x="16" y="1518"/>
                </a:lnTo>
                <a:lnTo>
                  <a:pt x="10" y="1516"/>
                </a:lnTo>
                <a:lnTo>
                  <a:pt x="6" y="1514"/>
                </a:lnTo>
                <a:lnTo>
                  <a:pt x="4" y="1508"/>
                </a:lnTo>
                <a:lnTo>
                  <a:pt x="2" y="1502"/>
                </a:lnTo>
                <a:lnTo>
                  <a:pt x="0" y="1488"/>
                </a:lnTo>
                <a:lnTo>
                  <a:pt x="0" y="1488"/>
                </a:lnTo>
                <a:lnTo>
                  <a:pt x="2" y="1298"/>
                </a:lnTo>
                <a:lnTo>
                  <a:pt x="2" y="1110"/>
                </a:lnTo>
                <a:lnTo>
                  <a:pt x="2" y="1110"/>
                </a:lnTo>
                <a:lnTo>
                  <a:pt x="4" y="1092"/>
                </a:lnTo>
                <a:lnTo>
                  <a:pt x="4" y="1072"/>
                </a:lnTo>
                <a:lnTo>
                  <a:pt x="4" y="1034"/>
                </a:lnTo>
                <a:lnTo>
                  <a:pt x="4" y="1034"/>
                </a:lnTo>
                <a:lnTo>
                  <a:pt x="4" y="1020"/>
                </a:lnTo>
                <a:lnTo>
                  <a:pt x="8" y="1016"/>
                </a:lnTo>
                <a:lnTo>
                  <a:pt x="10" y="1014"/>
                </a:lnTo>
                <a:lnTo>
                  <a:pt x="14" y="1012"/>
                </a:lnTo>
                <a:lnTo>
                  <a:pt x="14" y="1012"/>
                </a:lnTo>
                <a:lnTo>
                  <a:pt x="38" y="1008"/>
                </a:lnTo>
                <a:lnTo>
                  <a:pt x="64" y="1004"/>
                </a:lnTo>
                <a:lnTo>
                  <a:pt x="94" y="1004"/>
                </a:lnTo>
                <a:lnTo>
                  <a:pt x="122" y="1006"/>
                </a:lnTo>
                <a:lnTo>
                  <a:pt x="150" y="1008"/>
                </a:lnTo>
                <a:lnTo>
                  <a:pt x="174" y="1012"/>
                </a:lnTo>
                <a:lnTo>
                  <a:pt x="192" y="1018"/>
                </a:lnTo>
                <a:lnTo>
                  <a:pt x="200" y="1020"/>
                </a:lnTo>
                <a:lnTo>
                  <a:pt x="204" y="1024"/>
                </a:lnTo>
                <a:lnTo>
                  <a:pt x="204" y="1024"/>
                </a:lnTo>
                <a:lnTo>
                  <a:pt x="204" y="1016"/>
                </a:lnTo>
                <a:lnTo>
                  <a:pt x="204" y="1006"/>
                </a:lnTo>
                <a:lnTo>
                  <a:pt x="202" y="990"/>
                </a:lnTo>
                <a:lnTo>
                  <a:pt x="202" y="980"/>
                </a:lnTo>
                <a:lnTo>
                  <a:pt x="202" y="972"/>
                </a:lnTo>
                <a:lnTo>
                  <a:pt x="206" y="964"/>
                </a:lnTo>
                <a:lnTo>
                  <a:pt x="214" y="956"/>
                </a:lnTo>
                <a:lnTo>
                  <a:pt x="214" y="956"/>
                </a:lnTo>
                <a:lnTo>
                  <a:pt x="234" y="956"/>
                </a:lnTo>
                <a:lnTo>
                  <a:pt x="254" y="956"/>
                </a:lnTo>
                <a:lnTo>
                  <a:pt x="274" y="956"/>
                </a:lnTo>
                <a:lnTo>
                  <a:pt x="296" y="952"/>
                </a:lnTo>
                <a:lnTo>
                  <a:pt x="296" y="952"/>
                </a:lnTo>
                <a:lnTo>
                  <a:pt x="300" y="946"/>
                </a:lnTo>
                <a:lnTo>
                  <a:pt x="300" y="946"/>
                </a:lnTo>
                <a:lnTo>
                  <a:pt x="302" y="938"/>
                </a:lnTo>
                <a:lnTo>
                  <a:pt x="302" y="930"/>
                </a:lnTo>
                <a:lnTo>
                  <a:pt x="302" y="914"/>
                </a:lnTo>
                <a:lnTo>
                  <a:pt x="304" y="900"/>
                </a:lnTo>
                <a:lnTo>
                  <a:pt x="306" y="892"/>
                </a:lnTo>
                <a:lnTo>
                  <a:pt x="310" y="886"/>
                </a:lnTo>
                <a:lnTo>
                  <a:pt x="310" y="886"/>
                </a:lnTo>
                <a:lnTo>
                  <a:pt x="310" y="876"/>
                </a:lnTo>
                <a:lnTo>
                  <a:pt x="310" y="876"/>
                </a:lnTo>
                <a:lnTo>
                  <a:pt x="328" y="874"/>
                </a:lnTo>
                <a:lnTo>
                  <a:pt x="344" y="872"/>
                </a:lnTo>
                <a:lnTo>
                  <a:pt x="376" y="864"/>
                </a:lnTo>
                <a:lnTo>
                  <a:pt x="392" y="862"/>
                </a:lnTo>
                <a:lnTo>
                  <a:pt x="408" y="860"/>
                </a:lnTo>
                <a:lnTo>
                  <a:pt x="424" y="862"/>
                </a:lnTo>
                <a:lnTo>
                  <a:pt x="440" y="864"/>
                </a:lnTo>
                <a:lnTo>
                  <a:pt x="440" y="864"/>
                </a:lnTo>
                <a:lnTo>
                  <a:pt x="446" y="868"/>
                </a:lnTo>
                <a:lnTo>
                  <a:pt x="448" y="872"/>
                </a:lnTo>
                <a:lnTo>
                  <a:pt x="452" y="882"/>
                </a:lnTo>
                <a:lnTo>
                  <a:pt x="454" y="892"/>
                </a:lnTo>
                <a:lnTo>
                  <a:pt x="454" y="902"/>
                </a:lnTo>
                <a:lnTo>
                  <a:pt x="454" y="902"/>
                </a:lnTo>
                <a:lnTo>
                  <a:pt x="454" y="1044"/>
                </a:lnTo>
                <a:lnTo>
                  <a:pt x="454" y="1044"/>
                </a:lnTo>
                <a:lnTo>
                  <a:pt x="454" y="1052"/>
                </a:lnTo>
                <a:lnTo>
                  <a:pt x="456" y="1058"/>
                </a:lnTo>
                <a:lnTo>
                  <a:pt x="456" y="1058"/>
                </a:lnTo>
                <a:lnTo>
                  <a:pt x="462" y="1060"/>
                </a:lnTo>
                <a:lnTo>
                  <a:pt x="468" y="1062"/>
                </a:lnTo>
                <a:lnTo>
                  <a:pt x="482" y="1064"/>
                </a:lnTo>
                <a:lnTo>
                  <a:pt x="508" y="1062"/>
                </a:lnTo>
                <a:lnTo>
                  <a:pt x="508" y="1062"/>
                </a:lnTo>
                <a:lnTo>
                  <a:pt x="520" y="1064"/>
                </a:lnTo>
                <a:lnTo>
                  <a:pt x="532" y="1068"/>
                </a:lnTo>
                <a:lnTo>
                  <a:pt x="536" y="1070"/>
                </a:lnTo>
                <a:lnTo>
                  <a:pt x="538" y="1076"/>
                </a:lnTo>
                <a:lnTo>
                  <a:pt x="542" y="1082"/>
                </a:lnTo>
                <a:lnTo>
                  <a:pt x="542" y="1088"/>
                </a:lnTo>
                <a:lnTo>
                  <a:pt x="542" y="1088"/>
                </a:lnTo>
                <a:lnTo>
                  <a:pt x="544" y="1094"/>
                </a:lnTo>
                <a:lnTo>
                  <a:pt x="546" y="1098"/>
                </a:lnTo>
                <a:lnTo>
                  <a:pt x="550" y="1104"/>
                </a:lnTo>
                <a:lnTo>
                  <a:pt x="558" y="1106"/>
                </a:lnTo>
                <a:lnTo>
                  <a:pt x="568" y="1108"/>
                </a:lnTo>
                <a:lnTo>
                  <a:pt x="568" y="1108"/>
                </a:lnTo>
                <a:lnTo>
                  <a:pt x="588" y="1110"/>
                </a:lnTo>
                <a:lnTo>
                  <a:pt x="596" y="1112"/>
                </a:lnTo>
                <a:lnTo>
                  <a:pt x="600" y="1116"/>
                </a:lnTo>
                <a:lnTo>
                  <a:pt x="604" y="1120"/>
                </a:lnTo>
                <a:lnTo>
                  <a:pt x="606" y="1128"/>
                </a:lnTo>
                <a:lnTo>
                  <a:pt x="608" y="1148"/>
                </a:lnTo>
                <a:lnTo>
                  <a:pt x="608" y="1148"/>
                </a:lnTo>
                <a:lnTo>
                  <a:pt x="610" y="1184"/>
                </a:lnTo>
                <a:lnTo>
                  <a:pt x="610" y="1222"/>
                </a:lnTo>
                <a:lnTo>
                  <a:pt x="610" y="1222"/>
                </a:lnTo>
                <a:lnTo>
                  <a:pt x="610" y="1230"/>
                </a:lnTo>
                <a:lnTo>
                  <a:pt x="612" y="1238"/>
                </a:lnTo>
                <a:lnTo>
                  <a:pt x="618" y="1242"/>
                </a:lnTo>
                <a:lnTo>
                  <a:pt x="626" y="1242"/>
                </a:lnTo>
                <a:lnTo>
                  <a:pt x="626" y="1242"/>
                </a:lnTo>
                <a:lnTo>
                  <a:pt x="630" y="1242"/>
                </a:lnTo>
                <a:lnTo>
                  <a:pt x="630" y="1240"/>
                </a:lnTo>
                <a:lnTo>
                  <a:pt x="626" y="1238"/>
                </a:lnTo>
                <a:lnTo>
                  <a:pt x="626" y="1236"/>
                </a:lnTo>
                <a:lnTo>
                  <a:pt x="626" y="1236"/>
                </a:lnTo>
                <a:lnTo>
                  <a:pt x="632" y="1160"/>
                </a:lnTo>
                <a:lnTo>
                  <a:pt x="632" y="1086"/>
                </a:lnTo>
                <a:lnTo>
                  <a:pt x="632" y="1012"/>
                </a:lnTo>
                <a:lnTo>
                  <a:pt x="634" y="938"/>
                </a:lnTo>
                <a:lnTo>
                  <a:pt x="634" y="938"/>
                </a:lnTo>
                <a:lnTo>
                  <a:pt x="638" y="836"/>
                </a:lnTo>
                <a:lnTo>
                  <a:pt x="638" y="786"/>
                </a:lnTo>
                <a:lnTo>
                  <a:pt x="638" y="734"/>
                </a:lnTo>
                <a:lnTo>
                  <a:pt x="638" y="734"/>
                </a:lnTo>
                <a:lnTo>
                  <a:pt x="634" y="702"/>
                </a:lnTo>
                <a:lnTo>
                  <a:pt x="628" y="668"/>
                </a:lnTo>
                <a:lnTo>
                  <a:pt x="618" y="636"/>
                </a:lnTo>
                <a:lnTo>
                  <a:pt x="606" y="604"/>
                </a:lnTo>
                <a:lnTo>
                  <a:pt x="606" y="604"/>
                </a:lnTo>
                <a:lnTo>
                  <a:pt x="596" y="584"/>
                </a:lnTo>
                <a:lnTo>
                  <a:pt x="592" y="574"/>
                </a:lnTo>
                <a:lnTo>
                  <a:pt x="590" y="562"/>
                </a:lnTo>
                <a:lnTo>
                  <a:pt x="590" y="562"/>
                </a:lnTo>
                <a:lnTo>
                  <a:pt x="590" y="550"/>
                </a:lnTo>
                <a:lnTo>
                  <a:pt x="590" y="544"/>
                </a:lnTo>
                <a:lnTo>
                  <a:pt x="594" y="538"/>
                </a:lnTo>
                <a:lnTo>
                  <a:pt x="594" y="538"/>
                </a:lnTo>
                <a:lnTo>
                  <a:pt x="604" y="528"/>
                </a:lnTo>
                <a:lnTo>
                  <a:pt x="612" y="518"/>
                </a:lnTo>
                <a:lnTo>
                  <a:pt x="624" y="494"/>
                </a:lnTo>
                <a:lnTo>
                  <a:pt x="634" y="470"/>
                </a:lnTo>
                <a:lnTo>
                  <a:pt x="644" y="446"/>
                </a:lnTo>
                <a:lnTo>
                  <a:pt x="644" y="446"/>
                </a:lnTo>
                <a:lnTo>
                  <a:pt x="648" y="438"/>
                </a:lnTo>
                <a:lnTo>
                  <a:pt x="650" y="428"/>
                </a:lnTo>
                <a:lnTo>
                  <a:pt x="650" y="410"/>
                </a:lnTo>
                <a:lnTo>
                  <a:pt x="650" y="410"/>
                </a:lnTo>
                <a:lnTo>
                  <a:pt x="650" y="240"/>
                </a:lnTo>
                <a:lnTo>
                  <a:pt x="650" y="240"/>
                </a:lnTo>
                <a:lnTo>
                  <a:pt x="650" y="222"/>
                </a:lnTo>
                <a:lnTo>
                  <a:pt x="652" y="214"/>
                </a:lnTo>
                <a:lnTo>
                  <a:pt x="658" y="206"/>
                </a:lnTo>
                <a:lnTo>
                  <a:pt x="658" y="206"/>
                </a:lnTo>
                <a:lnTo>
                  <a:pt x="654" y="192"/>
                </a:lnTo>
                <a:lnTo>
                  <a:pt x="656" y="180"/>
                </a:lnTo>
                <a:lnTo>
                  <a:pt x="658" y="166"/>
                </a:lnTo>
                <a:lnTo>
                  <a:pt x="658" y="154"/>
                </a:lnTo>
                <a:lnTo>
                  <a:pt x="658" y="154"/>
                </a:lnTo>
                <a:lnTo>
                  <a:pt x="658" y="76"/>
                </a:lnTo>
                <a:lnTo>
                  <a:pt x="658" y="0"/>
                </a:lnTo>
                <a:lnTo>
                  <a:pt x="658" y="0"/>
                </a:lnTo>
                <a:lnTo>
                  <a:pt x="668" y="0"/>
                </a:lnTo>
                <a:lnTo>
                  <a:pt x="668" y="0"/>
                </a:lnTo>
                <a:lnTo>
                  <a:pt x="682" y="374"/>
                </a:lnTo>
                <a:lnTo>
                  <a:pt x="682" y="374"/>
                </a:lnTo>
                <a:lnTo>
                  <a:pt x="684" y="396"/>
                </a:lnTo>
                <a:lnTo>
                  <a:pt x="688" y="416"/>
                </a:lnTo>
                <a:lnTo>
                  <a:pt x="694" y="436"/>
                </a:lnTo>
                <a:lnTo>
                  <a:pt x="702" y="456"/>
                </a:lnTo>
                <a:lnTo>
                  <a:pt x="710" y="474"/>
                </a:lnTo>
                <a:lnTo>
                  <a:pt x="722" y="492"/>
                </a:lnTo>
                <a:lnTo>
                  <a:pt x="734" y="510"/>
                </a:lnTo>
                <a:lnTo>
                  <a:pt x="748" y="526"/>
                </a:lnTo>
                <a:lnTo>
                  <a:pt x="748" y="526"/>
                </a:lnTo>
                <a:lnTo>
                  <a:pt x="752" y="532"/>
                </a:lnTo>
                <a:lnTo>
                  <a:pt x="756" y="540"/>
                </a:lnTo>
                <a:lnTo>
                  <a:pt x="758" y="548"/>
                </a:lnTo>
                <a:lnTo>
                  <a:pt x="758" y="556"/>
                </a:lnTo>
                <a:lnTo>
                  <a:pt x="756" y="564"/>
                </a:lnTo>
                <a:lnTo>
                  <a:pt x="752" y="572"/>
                </a:lnTo>
                <a:lnTo>
                  <a:pt x="748" y="582"/>
                </a:lnTo>
                <a:lnTo>
                  <a:pt x="742" y="590"/>
                </a:lnTo>
                <a:lnTo>
                  <a:pt x="742" y="590"/>
                </a:lnTo>
                <a:lnTo>
                  <a:pt x="732" y="600"/>
                </a:lnTo>
                <a:lnTo>
                  <a:pt x="728" y="612"/>
                </a:lnTo>
                <a:lnTo>
                  <a:pt x="720" y="638"/>
                </a:lnTo>
                <a:lnTo>
                  <a:pt x="720" y="638"/>
                </a:lnTo>
                <a:lnTo>
                  <a:pt x="716" y="658"/>
                </a:lnTo>
                <a:lnTo>
                  <a:pt x="712" y="678"/>
                </a:lnTo>
                <a:lnTo>
                  <a:pt x="708" y="716"/>
                </a:lnTo>
                <a:lnTo>
                  <a:pt x="708" y="754"/>
                </a:lnTo>
                <a:lnTo>
                  <a:pt x="710" y="792"/>
                </a:lnTo>
                <a:lnTo>
                  <a:pt x="716" y="870"/>
                </a:lnTo>
                <a:lnTo>
                  <a:pt x="718" y="908"/>
                </a:lnTo>
                <a:lnTo>
                  <a:pt x="716" y="948"/>
                </a:lnTo>
                <a:lnTo>
                  <a:pt x="716" y="948"/>
                </a:lnTo>
                <a:lnTo>
                  <a:pt x="716" y="964"/>
                </a:lnTo>
                <a:lnTo>
                  <a:pt x="714" y="980"/>
                </a:lnTo>
                <a:lnTo>
                  <a:pt x="714" y="980"/>
                </a:lnTo>
                <a:lnTo>
                  <a:pt x="714" y="992"/>
                </a:lnTo>
                <a:lnTo>
                  <a:pt x="716" y="1002"/>
                </a:lnTo>
                <a:lnTo>
                  <a:pt x="718" y="1022"/>
                </a:lnTo>
                <a:lnTo>
                  <a:pt x="718" y="1022"/>
                </a:lnTo>
                <a:lnTo>
                  <a:pt x="718" y="1026"/>
                </a:lnTo>
                <a:lnTo>
                  <a:pt x="720" y="1028"/>
                </a:lnTo>
                <a:lnTo>
                  <a:pt x="722" y="1028"/>
                </a:lnTo>
                <a:lnTo>
                  <a:pt x="720" y="1028"/>
                </a:lnTo>
                <a:lnTo>
                  <a:pt x="720" y="1028"/>
                </a:lnTo>
                <a:lnTo>
                  <a:pt x="720" y="1028"/>
                </a:lnTo>
                <a:lnTo>
                  <a:pt x="718" y="1026"/>
                </a:lnTo>
                <a:lnTo>
                  <a:pt x="718" y="1026"/>
                </a:lnTo>
                <a:lnTo>
                  <a:pt x="714" y="1002"/>
                </a:lnTo>
                <a:lnTo>
                  <a:pt x="714" y="990"/>
                </a:lnTo>
                <a:lnTo>
                  <a:pt x="716" y="978"/>
                </a:lnTo>
                <a:lnTo>
                  <a:pt x="716" y="978"/>
                </a:lnTo>
                <a:lnTo>
                  <a:pt x="720" y="970"/>
                </a:lnTo>
                <a:lnTo>
                  <a:pt x="726" y="966"/>
                </a:lnTo>
                <a:lnTo>
                  <a:pt x="742" y="960"/>
                </a:lnTo>
                <a:lnTo>
                  <a:pt x="742" y="960"/>
                </a:lnTo>
                <a:lnTo>
                  <a:pt x="748" y="956"/>
                </a:lnTo>
                <a:lnTo>
                  <a:pt x="750" y="954"/>
                </a:lnTo>
                <a:lnTo>
                  <a:pt x="752" y="950"/>
                </a:lnTo>
                <a:lnTo>
                  <a:pt x="752" y="950"/>
                </a:lnTo>
                <a:lnTo>
                  <a:pt x="752" y="942"/>
                </a:lnTo>
                <a:lnTo>
                  <a:pt x="752" y="942"/>
                </a:lnTo>
                <a:lnTo>
                  <a:pt x="754" y="930"/>
                </a:lnTo>
                <a:lnTo>
                  <a:pt x="758" y="922"/>
                </a:lnTo>
                <a:lnTo>
                  <a:pt x="764" y="916"/>
                </a:lnTo>
                <a:lnTo>
                  <a:pt x="770" y="912"/>
                </a:lnTo>
                <a:lnTo>
                  <a:pt x="776" y="912"/>
                </a:lnTo>
                <a:lnTo>
                  <a:pt x="784" y="914"/>
                </a:lnTo>
                <a:lnTo>
                  <a:pt x="794" y="918"/>
                </a:lnTo>
                <a:lnTo>
                  <a:pt x="804" y="926"/>
                </a:lnTo>
                <a:lnTo>
                  <a:pt x="804" y="926"/>
                </a:lnTo>
                <a:lnTo>
                  <a:pt x="804" y="958"/>
                </a:lnTo>
                <a:lnTo>
                  <a:pt x="804" y="958"/>
                </a:lnTo>
                <a:lnTo>
                  <a:pt x="820" y="964"/>
                </a:lnTo>
                <a:lnTo>
                  <a:pt x="836" y="966"/>
                </a:lnTo>
                <a:lnTo>
                  <a:pt x="852" y="966"/>
                </a:lnTo>
                <a:lnTo>
                  <a:pt x="870" y="964"/>
                </a:lnTo>
                <a:lnTo>
                  <a:pt x="870" y="964"/>
                </a:lnTo>
                <a:lnTo>
                  <a:pt x="898" y="962"/>
                </a:lnTo>
                <a:lnTo>
                  <a:pt x="928" y="962"/>
                </a:lnTo>
                <a:lnTo>
                  <a:pt x="928" y="962"/>
                </a:lnTo>
                <a:lnTo>
                  <a:pt x="940" y="964"/>
                </a:lnTo>
                <a:lnTo>
                  <a:pt x="946" y="966"/>
                </a:lnTo>
                <a:lnTo>
                  <a:pt x="950" y="970"/>
                </a:lnTo>
                <a:lnTo>
                  <a:pt x="954" y="974"/>
                </a:lnTo>
                <a:lnTo>
                  <a:pt x="956" y="980"/>
                </a:lnTo>
                <a:lnTo>
                  <a:pt x="958" y="992"/>
                </a:lnTo>
                <a:lnTo>
                  <a:pt x="958" y="992"/>
                </a:lnTo>
                <a:lnTo>
                  <a:pt x="958" y="1054"/>
                </a:lnTo>
                <a:lnTo>
                  <a:pt x="958" y="1054"/>
                </a:lnTo>
                <a:lnTo>
                  <a:pt x="960" y="1078"/>
                </a:lnTo>
                <a:lnTo>
                  <a:pt x="960" y="1084"/>
                </a:lnTo>
                <a:lnTo>
                  <a:pt x="964" y="1090"/>
                </a:lnTo>
                <a:lnTo>
                  <a:pt x="968" y="1092"/>
                </a:lnTo>
                <a:lnTo>
                  <a:pt x="976" y="1094"/>
                </a:lnTo>
                <a:lnTo>
                  <a:pt x="998" y="1096"/>
                </a:lnTo>
                <a:lnTo>
                  <a:pt x="998" y="1096"/>
                </a:lnTo>
                <a:lnTo>
                  <a:pt x="1006" y="1096"/>
                </a:lnTo>
                <a:lnTo>
                  <a:pt x="1006" y="1096"/>
                </a:lnTo>
                <a:lnTo>
                  <a:pt x="1022" y="1096"/>
                </a:lnTo>
                <a:lnTo>
                  <a:pt x="1040" y="1098"/>
                </a:lnTo>
                <a:lnTo>
                  <a:pt x="1054" y="1096"/>
                </a:lnTo>
                <a:lnTo>
                  <a:pt x="1062" y="1094"/>
                </a:lnTo>
                <a:lnTo>
                  <a:pt x="1068" y="1090"/>
                </a:lnTo>
                <a:lnTo>
                  <a:pt x="1068" y="1090"/>
                </a:lnTo>
                <a:lnTo>
                  <a:pt x="1074" y="1084"/>
                </a:lnTo>
                <a:lnTo>
                  <a:pt x="1076" y="1078"/>
                </a:lnTo>
                <a:lnTo>
                  <a:pt x="1078" y="1072"/>
                </a:lnTo>
                <a:lnTo>
                  <a:pt x="1078" y="1064"/>
                </a:lnTo>
                <a:lnTo>
                  <a:pt x="1076" y="1048"/>
                </a:lnTo>
                <a:lnTo>
                  <a:pt x="1076" y="1032"/>
                </a:lnTo>
                <a:lnTo>
                  <a:pt x="1076" y="1032"/>
                </a:lnTo>
                <a:lnTo>
                  <a:pt x="1080" y="1020"/>
                </a:lnTo>
                <a:lnTo>
                  <a:pt x="1082" y="1014"/>
                </a:lnTo>
                <a:lnTo>
                  <a:pt x="1086" y="1010"/>
                </a:lnTo>
                <a:lnTo>
                  <a:pt x="1086" y="1010"/>
                </a:lnTo>
                <a:lnTo>
                  <a:pt x="1088" y="1006"/>
                </a:lnTo>
                <a:lnTo>
                  <a:pt x="1094" y="1006"/>
                </a:lnTo>
                <a:lnTo>
                  <a:pt x="1094" y="1006"/>
                </a:lnTo>
                <a:lnTo>
                  <a:pt x="1100" y="1004"/>
                </a:lnTo>
                <a:lnTo>
                  <a:pt x="1108" y="1006"/>
                </a:lnTo>
                <a:lnTo>
                  <a:pt x="1122" y="1008"/>
                </a:lnTo>
                <a:lnTo>
                  <a:pt x="1130" y="1008"/>
                </a:lnTo>
                <a:lnTo>
                  <a:pt x="1136" y="1006"/>
                </a:lnTo>
                <a:lnTo>
                  <a:pt x="1142" y="1002"/>
                </a:lnTo>
                <a:lnTo>
                  <a:pt x="1148" y="996"/>
                </a:lnTo>
                <a:lnTo>
                  <a:pt x="1148" y="996"/>
                </a:lnTo>
                <a:lnTo>
                  <a:pt x="1148" y="772"/>
                </a:lnTo>
                <a:lnTo>
                  <a:pt x="1148" y="772"/>
                </a:lnTo>
                <a:lnTo>
                  <a:pt x="1148" y="750"/>
                </a:lnTo>
                <a:lnTo>
                  <a:pt x="1150" y="738"/>
                </a:lnTo>
                <a:lnTo>
                  <a:pt x="1156" y="728"/>
                </a:lnTo>
                <a:lnTo>
                  <a:pt x="1156" y="728"/>
                </a:lnTo>
                <a:lnTo>
                  <a:pt x="1166" y="722"/>
                </a:lnTo>
                <a:lnTo>
                  <a:pt x="1178" y="720"/>
                </a:lnTo>
                <a:lnTo>
                  <a:pt x="1190" y="722"/>
                </a:lnTo>
                <a:lnTo>
                  <a:pt x="1202" y="724"/>
                </a:lnTo>
                <a:lnTo>
                  <a:pt x="1202" y="724"/>
                </a:lnTo>
                <a:lnTo>
                  <a:pt x="1206" y="728"/>
                </a:lnTo>
                <a:lnTo>
                  <a:pt x="1210" y="732"/>
                </a:lnTo>
                <a:lnTo>
                  <a:pt x="1214" y="742"/>
                </a:lnTo>
                <a:lnTo>
                  <a:pt x="1216" y="752"/>
                </a:lnTo>
                <a:lnTo>
                  <a:pt x="1216" y="764"/>
                </a:lnTo>
                <a:lnTo>
                  <a:pt x="1216" y="764"/>
                </a:lnTo>
                <a:lnTo>
                  <a:pt x="1216" y="816"/>
                </a:lnTo>
                <a:lnTo>
                  <a:pt x="1218" y="870"/>
                </a:lnTo>
                <a:lnTo>
                  <a:pt x="1218" y="870"/>
                </a:lnTo>
                <a:lnTo>
                  <a:pt x="1218" y="880"/>
                </a:lnTo>
                <a:lnTo>
                  <a:pt x="1220" y="884"/>
                </a:lnTo>
                <a:lnTo>
                  <a:pt x="1224" y="888"/>
                </a:lnTo>
                <a:lnTo>
                  <a:pt x="1224" y="888"/>
                </a:lnTo>
                <a:lnTo>
                  <a:pt x="1254" y="890"/>
                </a:lnTo>
                <a:lnTo>
                  <a:pt x="1284" y="888"/>
                </a:lnTo>
                <a:lnTo>
                  <a:pt x="1284" y="888"/>
                </a:lnTo>
                <a:lnTo>
                  <a:pt x="1300" y="890"/>
                </a:lnTo>
                <a:lnTo>
                  <a:pt x="1308" y="892"/>
                </a:lnTo>
                <a:lnTo>
                  <a:pt x="1312" y="896"/>
                </a:lnTo>
                <a:lnTo>
                  <a:pt x="1318" y="900"/>
                </a:lnTo>
                <a:lnTo>
                  <a:pt x="1320" y="906"/>
                </a:lnTo>
                <a:lnTo>
                  <a:pt x="1322" y="914"/>
                </a:lnTo>
                <a:lnTo>
                  <a:pt x="1324" y="922"/>
                </a:lnTo>
                <a:lnTo>
                  <a:pt x="1324" y="922"/>
                </a:lnTo>
                <a:lnTo>
                  <a:pt x="1328" y="928"/>
                </a:lnTo>
                <a:lnTo>
                  <a:pt x="1334" y="932"/>
                </a:lnTo>
                <a:lnTo>
                  <a:pt x="1340" y="934"/>
                </a:lnTo>
                <a:lnTo>
                  <a:pt x="1346" y="934"/>
                </a:lnTo>
                <a:lnTo>
                  <a:pt x="1360" y="934"/>
                </a:lnTo>
                <a:lnTo>
                  <a:pt x="1366" y="932"/>
                </a:lnTo>
                <a:lnTo>
                  <a:pt x="1372" y="934"/>
                </a:lnTo>
                <a:lnTo>
                  <a:pt x="1372" y="934"/>
                </a:lnTo>
                <a:lnTo>
                  <a:pt x="1394" y="934"/>
                </a:lnTo>
                <a:lnTo>
                  <a:pt x="1394" y="934"/>
                </a:lnTo>
                <a:lnTo>
                  <a:pt x="1458" y="934"/>
                </a:lnTo>
                <a:lnTo>
                  <a:pt x="1458" y="934"/>
                </a:lnTo>
                <a:lnTo>
                  <a:pt x="1468" y="934"/>
                </a:lnTo>
                <a:lnTo>
                  <a:pt x="1468" y="934"/>
                </a:lnTo>
                <a:lnTo>
                  <a:pt x="1476" y="936"/>
                </a:lnTo>
                <a:lnTo>
                  <a:pt x="1480" y="938"/>
                </a:lnTo>
                <a:lnTo>
                  <a:pt x="1484" y="942"/>
                </a:lnTo>
                <a:lnTo>
                  <a:pt x="1488" y="948"/>
                </a:lnTo>
                <a:lnTo>
                  <a:pt x="1490" y="958"/>
                </a:lnTo>
                <a:lnTo>
                  <a:pt x="1490" y="970"/>
                </a:lnTo>
                <a:lnTo>
                  <a:pt x="1490" y="970"/>
                </a:lnTo>
                <a:lnTo>
                  <a:pt x="1492" y="1084"/>
                </a:lnTo>
                <a:lnTo>
                  <a:pt x="1492" y="1084"/>
                </a:lnTo>
                <a:lnTo>
                  <a:pt x="1492" y="1098"/>
                </a:lnTo>
                <a:lnTo>
                  <a:pt x="1496" y="1104"/>
                </a:lnTo>
                <a:lnTo>
                  <a:pt x="1500" y="1110"/>
                </a:lnTo>
                <a:lnTo>
                  <a:pt x="1500" y="1110"/>
                </a:lnTo>
                <a:lnTo>
                  <a:pt x="1506" y="1112"/>
                </a:lnTo>
                <a:lnTo>
                  <a:pt x="1510" y="1112"/>
                </a:lnTo>
                <a:lnTo>
                  <a:pt x="1516" y="1112"/>
                </a:lnTo>
                <a:lnTo>
                  <a:pt x="1520" y="1110"/>
                </a:lnTo>
                <a:lnTo>
                  <a:pt x="1524" y="1106"/>
                </a:lnTo>
                <a:lnTo>
                  <a:pt x="1526" y="1102"/>
                </a:lnTo>
                <a:lnTo>
                  <a:pt x="1530" y="1096"/>
                </a:lnTo>
                <a:lnTo>
                  <a:pt x="1530" y="1090"/>
                </a:lnTo>
                <a:lnTo>
                  <a:pt x="1530" y="1090"/>
                </a:lnTo>
                <a:lnTo>
                  <a:pt x="1532" y="1080"/>
                </a:lnTo>
                <a:lnTo>
                  <a:pt x="1534" y="1074"/>
                </a:lnTo>
                <a:lnTo>
                  <a:pt x="1536" y="1068"/>
                </a:lnTo>
                <a:lnTo>
                  <a:pt x="1542" y="1064"/>
                </a:lnTo>
                <a:lnTo>
                  <a:pt x="1546" y="1060"/>
                </a:lnTo>
                <a:lnTo>
                  <a:pt x="1552" y="1058"/>
                </a:lnTo>
                <a:lnTo>
                  <a:pt x="1568" y="1056"/>
                </a:lnTo>
                <a:lnTo>
                  <a:pt x="1568" y="1056"/>
                </a:lnTo>
                <a:lnTo>
                  <a:pt x="1596" y="1058"/>
                </a:lnTo>
                <a:lnTo>
                  <a:pt x="1610" y="1056"/>
                </a:lnTo>
                <a:lnTo>
                  <a:pt x="1616" y="1054"/>
                </a:lnTo>
                <a:lnTo>
                  <a:pt x="1622" y="1052"/>
                </a:lnTo>
                <a:lnTo>
                  <a:pt x="1622" y="1052"/>
                </a:lnTo>
                <a:lnTo>
                  <a:pt x="1626" y="1026"/>
                </a:lnTo>
                <a:lnTo>
                  <a:pt x="1626" y="1002"/>
                </a:lnTo>
                <a:lnTo>
                  <a:pt x="1626" y="952"/>
                </a:lnTo>
                <a:lnTo>
                  <a:pt x="1626" y="952"/>
                </a:lnTo>
                <a:lnTo>
                  <a:pt x="1626" y="904"/>
                </a:lnTo>
                <a:lnTo>
                  <a:pt x="1628" y="880"/>
                </a:lnTo>
                <a:lnTo>
                  <a:pt x="1628" y="856"/>
                </a:lnTo>
                <a:lnTo>
                  <a:pt x="1628" y="856"/>
                </a:lnTo>
                <a:lnTo>
                  <a:pt x="1632" y="838"/>
                </a:lnTo>
                <a:lnTo>
                  <a:pt x="1634" y="832"/>
                </a:lnTo>
                <a:lnTo>
                  <a:pt x="1638" y="828"/>
                </a:lnTo>
                <a:lnTo>
                  <a:pt x="1642" y="826"/>
                </a:lnTo>
                <a:lnTo>
                  <a:pt x="1648" y="824"/>
                </a:lnTo>
                <a:lnTo>
                  <a:pt x="1668" y="822"/>
                </a:lnTo>
                <a:lnTo>
                  <a:pt x="1668" y="822"/>
                </a:lnTo>
                <a:lnTo>
                  <a:pt x="1700" y="822"/>
                </a:lnTo>
                <a:lnTo>
                  <a:pt x="1714" y="822"/>
                </a:lnTo>
                <a:lnTo>
                  <a:pt x="1730" y="818"/>
                </a:lnTo>
                <a:lnTo>
                  <a:pt x="1730" y="818"/>
                </a:lnTo>
                <a:lnTo>
                  <a:pt x="1734" y="816"/>
                </a:lnTo>
                <a:lnTo>
                  <a:pt x="1736" y="812"/>
                </a:lnTo>
                <a:lnTo>
                  <a:pt x="1736" y="812"/>
                </a:lnTo>
                <a:lnTo>
                  <a:pt x="1738" y="764"/>
                </a:lnTo>
                <a:lnTo>
                  <a:pt x="1738" y="718"/>
                </a:lnTo>
                <a:lnTo>
                  <a:pt x="1738" y="624"/>
                </a:lnTo>
                <a:lnTo>
                  <a:pt x="1738" y="624"/>
                </a:lnTo>
                <a:lnTo>
                  <a:pt x="1738" y="608"/>
                </a:lnTo>
                <a:lnTo>
                  <a:pt x="1740" y="590"/>
                </a:lnTo>
                <a:lnTo>
                  <a:pt x="1740" y="590"/>
                </a:lnTo>
                <a:lnTo>
                  <a:pt x="1740" y="584"/>
                </a:lnTo>
                <a:lnTo>
                  <a:pt x="1744" y="578"/>
                </a:lnTo>
                <a:lnTo>
                  <a:pt x="1748" y="574"/>
                </a:lnTo>
                <a:lnTo>
                  <a:pt x="1754" y="572"/>
                </a:lnTo>
                <a:lnTo>
                  <a:pt x="1754" y="572"/>
                </a:lnTo>
                <a:lnTo>
                  <a:pt x="1772" y="568"/>
                </a:lnTo>
                <a:lnTo>
                  <a:pt x="1792" y="568"/>
                </a:lnTo>
                <a:lnTo>
                  <a:pt x="1810" y="568"/>
                </a:lnTo>
                <a:lnTo>
                  <a:pt x="1828" y="572"/>
                </a:lnTo>
                <a:lnTo>
                  <a:pt x="1828" y="572"/>
                </a:lnTo>
                <a:lnTo>
                  <a:pt x="1834" y="574"/>
                </a:lnTo>
                <a:lnTo>
                  <a:pt x="1838" y="576"/>
                </a:lnTo>
                <a:lnTo>
                  <a:pt x="1842" y="580"/>
                </a:lnTo>
                <a:lnTo>
                  <a:pt x="1844" y="586"/>
                </a:lnTo>
                <a:lnTo>
                  <a:pt x="1846" y="596"/>
                </a:lnTo>
                <a:lnTo>
                  <a:pt x="1846" y="606"/>
                </a:lnTo>
                <a:lnTo>
                  <a:pt x="1846" y="606"/>
                </a:lnTo>
                <a:lnTo>
                  <a:pt x="1844" y="710"/>
                </a:lnTo>
                <a:lnTo>
                  <a:pt x="1846" y="814"/>
                </a:lnTo>
                <a:lnTo>
                  <a:pt x="1846" y="814"/>
                </a:lnTo>
                <a:lnTo>
                  <a:pt x="1846" y="862"/>
                </a:lnTo>
                <a:lnTo>
                  <a:pt x="1846" y="912"/>
                </a:lnTo>
                <a:lnTo>
                  <a:pt x="1844" y="962"/>
                </a:lnTo>
                <a:lnTo>
                  <a:pt x="1844" y="1012"/>
                </a:lnTo>
                <a:lnTo>
                  <a:pt x="1844" y="1012"/>
                </a:lnTo>
                <a:lnTo>
                  <a:pt x="1846" y="1044"/>
                </a:lnTo>
                <a:lnTo>
                  <a:pt x="1848" y="1060"/>
                </a:lnTo>
                <a:lnTo>
                  <a:pt x="1852" y="1078"/>
                </a:lnTo>
                <a:lnTo>
                  <a:pt x="1852" y="1078"/>
                </a:lnTo>
                <a:lnTo>
                  <a:pt x="1858" y="1066"/>
                </a:lnTo>
                <a:lnTo>
                  <a:pt x="1860" y="1056"/>
                </a:lnTo>
                <a:lnTo>
                  <a:pt x="1862" y="1038"/>
                </a:lnTo>
                <a:lnTo>
                  <a:pt x="1862" y="1038"/>
                </a:lnTo>
                <a:lnTo>
                  <a:pt x="1862" y="906"/>
                </a:lnTo>
                <a:lnTo>
                  <a:pt x="1862" y="906"/>
                </a:lnTo>
                <a:lnTo>
                  <a:pt x="1864" y="890"/>
                </a:lnTo>
                <a:lnTo>
                  <a:pt x="1866" y="882"/>
                </a:lnTo>
                <a:lnTo>
                  <a:pt x="1870" y="876"/>
                </a:lnTo>
                <a:lnTo>
                  <a:pt x="1874" y="870"/>
                </a:lnTo>
                <a:lnTo>
                  <a:pt x="1880" y="866"/>
                </a:lnTo>
                <a:lnTo>
                  <a:pt x="1896" y="858"/>
                </a:lnTo>
                <a:lnTo>
                  <a:pt x="1896" y="858"/>
                </a:lnTo>
                <a:lnTo>
                  <a:pt x="1996" y="820"/>
                </a:lnTo>
                <a:lnTo>
                  <a:pt x="2094" y="780"/>
                </a:lnTo>
                <a:lnTo>
                  <a:pt x="2094" y="780"/>
                </a:lnTo>
                <a:lnTo>
                  <a:pt x="2106" y="778"/>
                </a:lnTo>
                <a:lnTo>
                  <a:pt x="2114" y="776"/>
                </a:lnTo>
                <a:lnTo>
                  <a:pt x="2122" y="776"/>
                </a:lnTo>
                <a:lnTo>
                  <a:pt x="2126" y="778"/>
                </a:lnTo>
                <a:lnTo>
                  <a:pt x="2130" y="782"/>
                </a:lnTo>
                <a:lnTo>
                  <a:pt x="2134" y="788"/>
                </a:lnTo>
                <a:lnTo>
                  <a:pt x="2136" y="808"/>
                </a:lnTo>
                <a:lnTo>
                  <a:pt x="2136" y="808"/>
                </a:lnTo>
                <a:lnTo>
                  <a:pt x="2136" y="864"/>
                </a:lnTo>
                <a:lnTo>
                  <a:pt x="2136" y="892"/>
                </a:lnTo>
                <a:lnTo>
                  <a:pt x="2138" y="920"/>
                </a:lnTo>
                <a:lnTo>
                  <a:pt x="2138" y="920"/>
                </a:lnTo>
                <a:lnTo>
                  <a:pt x="2176" y="936"/>
                </a:lnTo>
                <a:lnTo>
                  <a:pt x="2194" y="942"/>
                </a:lnTo>
                <a:lnTo>
                  <a:pt x="2216" y="946"/>
                </a:lnTo>
                <a:lnTo>
                  <a:pt x="2216" y="946"/>
                </a:lnTo>
                <a:lnTo>
                  <a:pt x="2224" y="944"/>
                </a:lnTo>
                <a:lnTo>
                  <a:pt x="2234" y="944"/>
                </a:lnTo>
                <a:lnTo>
                  <a:pt x="2238" y="946"/>
                </a:lnTo>
                <a:lnTo>
                  <a:pt x="2242" y="948"/>
                </a:lnTo>
                <a:lnTo>
                  <a:pt x="2244" y="952"/>
                </a:lnTo>
                <a:lnTo>
                  <a:pt x="2246" y="960"/>
                </a:lnTo>
                <a:lnTo>
                  <a:pt x="2246" y="960"/>
                </a:lnTo>
                <a:lnTo>
                  <a:pt x="2230" y="960"/>
                </a:lnTo>
                <a:lnTo>
                  <a:pt x="2214" y="962"/>
                </a:lnTo>
                <a:lnTo>
                  <a:pt x="2188" y="960"/>
                </a:lnTo>
                <a:lnTo>
                  <a:pt x="2188" y="960"/>
                </a:lnTo>
                <a:lnTo>
                  <a:pt x="2194" y="962"/>
                </a:lnTo>
                <a:lnTo>
                  <a:pt x="2200" y="962"/>
                </a:lnTo>
                <a:lnTo>
                  <a:pt x="2216" y="960"/>
                </a:lnTo>
                <a:lnTo>
                  <a:pt x="2232" y="962"/>
                </a:lnTo>
                <a:lnTo>
                  <a:pt x="2240" y="964"/>
                </a:lnTo>
                <a:lnTo>
                  <a:pt x="2248" y="968"/>
                </a:lnTo>
                <a:lnTo>
                  <a:pt x="2248" y="968"/>
                </a:lnTo>
                <a:lnTo>
                  <a:pt x="2252" y="978"/>
                </a:lnTo>
                <a:lnTo>
                  <a:pt x="2254" y="986"/>
                </a:lnTo>
                <a:lnTo>
                  <a:pt x="2254" y="1006"/>
                </a:lnTo>
                <a:lnTo>
                  <a:pt x="2254" y="1024"/>
                </a:lnTo>
                <a:lnTo>
                  <a:pt x="2256" y="1034"/>
                </a:lnTo>
                <a:lnTo>
                  <a:pt x="2258" y="1042"/>
                </a:lnTo>
                <a:lnTo>
                  <a:pt x="2258" y="1042"/>
                </a:lnTo>
                <a:lnTo>
                  <a:pt x="2264" y="1036"/>
                </a:lnTo>
                <a:lnTo>
                  <a:pt x="2266" y="1028"/>
                </a:lnTo>
                <a:lnTo>
                  <a:pt x="2266" y="1014"/>
                </a:lnTo>
                <a:lnTo>
                  <a:pt x="2266" y="1014"/>
                </a:lnTo>
                <a:lnTo>
                  <a:pt x="2266" y="924"/>
                </a:lnTo>
                <a:lnTo>
                  <a:pt x="2266" y="924"/>
                </a:lnTo>
                <a:lnTo>
                  <a:pt x="2266" y="908"/>
                </a:lnTo>
                <a:lnTo>
                  <a:pt x="2268" y="898"/>
                </a:lnTo>
                <a:lnTo>
                  <a:pt x="2274" y="890"/>
                </a:lnTo>
                <a:lnTo>
                  <a:pt x="2274" y="890"/>
                </a:lnTo>
                <a:lnTo>
                  <a:pt x="2274" y="758"/>
                </a:lnTo>
                <a:lnTo>
                  <a:pt x="2274" y="758"/>
                </a:lnTo>
                <a:lnTo>
                  <a:pt x="2290" y="754"/>
                </a:lnTo>
                <a:lnTo>
                  <a:pt x="2306" y="752"/>
                </a:lnTo>
                <a:lnTo>
                  <a:pt x="2336" y="754"/>
                </a:lnTo>
                <a:lnTo>
                  <a:pt x="2336" y="754"/>
                </a:lnTo>
                <a:lnTo>
                  <a:pt x="2350" y="752"/>
                </a:lnTo>
                <a:lnTo>
                  <a:pt x="2356" y="750"/>
                </a:lnTo>
                <a:lnTo>
                  <a:pt x="2362" y="746"/>
                </a:lnTo>
                <a:lnTo>
                  <a:pt x="2362" y="746"/>
                </a:lnTo>
                <a:lnTo>
                  <a:pt x="2372" y="744"/>
                </a:lnTo>
                <a:lnTo>
                  <a:pt x="2372" y="744"/>
                </a:lnTo>
                <a:lnTo>
                  <a:pt x="2408" y="742"/>
                </a:lnTo>
                <a:lnTo>
                  <a:pt x="2442" y="742"/>
                </a:lnTo>
                <a:lnTo>
                  <a:pt x="2442" y="742"/>
                </a:lnTo>
                <a:lnTo>
                  <a:pt x="2458" y="744"/>
                </a:lnTo>
                <a:lnTo>
                  <a:pt x="2464" y="748"/>
                </a:lnTo>
                <a:lnTo>
                  <a:pt x="2468" y="752"/>
                </a:lnTo>
                <a:lnTo>
                  <a:pt x="2472" y="756"/>
                </a:lnTo>
                <a:lnTo>
                  <a:pt x="2476" y="762"/>
                </a:lnTo>
                <a:lnTo>
                  <a:pt x="2478" y="778"/>
                </a:lnTo>
                <a:lnTo>
                  <a:pt x="2478" y="778"/>
                </a:lnTo>
                <a:lnTo>
                  <a:pt x="2480" y="810"/>
                </a:lnTo>
                <a:lnTo>
                  <a:pt x="2478" y="842"/>
                </a:lnTo>
                <a:lnTo>
                  <a:pt x="2478" y="842"/>
                </a:lnTo>
                <a:lnTo>
                  <a:pt x="2478" y="984"/>
                </a:lnTo>
                <a:lnTo>
                  <a:pt x="2480" y="1126"/>
                </a:lnTo>
                <a:lnTo>
                  <a:pt x="2480" y="1126"/>
                </a:lnTo>
                <a:lnTo>
                  <a:pt x="2482" y="1136"/>
                </a:lnTo>
                <a:lnTo>
                  <a:pt x="2482" y="1136"/>
                </a:lnTo>
                <a:lnTo>
                  <a:pt x="2492" y="1140"/>
                </a:lnTo>
                <a:lnTo>
                  <a:pt x="2502" y="1142"/>
                </a:lnTo>
                <a:lnTo>
                  <a:pt x="2520" y="1140"/>
                </a:lnTo>
                <a:lnTo>
                  <a:pt x="2520" y="1140"/>
                </a:lnTo>
                <a:lnTo>
                  <a:pt x="2534" y="1144"/>
                </a:lnTo>
                <a:lnTo>
                  <a:pt x="2542" y="1148"/>
                </a:lnTo>
                <a:lnTo>
                  <a:pt x="2546" y="1152"/>
                </a:lnTo>
                <a:lnTo>
                  <a:pt x="2548" y="1158"/>
                </a:lnTo>
                <a:lnTo>
                  <a:pt x="2550" y="1170"/>
                </a:lnTo>
                <a:lnTo>
                  <a:pt x="2550" y="1170"/>
                </a:lnTo>
                <a:lnTo>
                  <a:pt x="2552" y="1180"/>
                </a:lnTo>
                <a:lnTo>
                  <a:pt x="2554" y="1190"/>
                </a:lnTo>
                <a:lnTo>
                  <a:pt x="2554" y="1190"/>
                </a:lnTo>
                <a:lnTo>
                  <a:pt x="2556" y="1194"/>
                </a:lnTo>
                <a:lnTo>
                  <a:pt x="2558" y="1196"/>
                </a:lnTo>
                <a:lnTo>
                  <a:pt x="2560" y="1198"/>
                </a:lnTo>
                <a:lnTo>
                  <a:pt x="2566" y="1198"/>
                </a:lnTo>
                <a:lnTo>
                  <a:pt x="2566" y="1198"/>
                </a:lnTo>
                <a:lnTo>
                  <a:pt x="2570" y="1198"/>
                </a:lnTo>
                <a:lnTo>
                  <a:pt x="2574" y="1196"/>
                </a:lnTo>
                <a:lnTo>
                  <a:pt x="2576" y="1194"/>
                </a:lnTo>
                <a:lnTo>
                  <a:pt x="2578" y="1190"/>
                </a:lnTo>
                <a:lnTo>
                  <a:pt x="2578" y="1190"/>
                </a:lnTo>
                <a:lnTo>
                  <a:pt x="2580" y="1176"/>
                </a:lnTo>
                <a:lnTo>
                  <a:pt x="2580" y="1164"/>
                </a:lnTo>
                <a:lnTo>
                  <a:pt x="2580" y="1164"/>
                </a:lnTo>
                <a:lnTo>
                  <a:pt x="2580" y="1054"/>
                </a:lnTo>
                <a:lnTo>
                  <a:pt x="2580" y="1054"/>
                </a:lnTo>
                <a:lnTo>
                  <a:pt x="2580" y="1042"/>
                </a:lnTo>
                <a:lnTo>
                  <a:pt x="2584" y="1030"/>
                </a:lnTo>
                <a:lnTo>
                  <a:pt x="2588" y="1024"/>
                </a:lnTo>
                <a:lnTo>
                  <a:pt x="2594" y="1022"/>
                </a:lnTo>
                <a:lnTo>
                  <a:pt x="2600" y="1018"/>
                </a:lnTo>
                <a:lnTo>
                  <a:pt x="2608" y="1018"/>
                </a:lnTo>
                <a:lnTo>
                  <a:pt x="2608" y="1018"/>
                </a:lnTo>
                <a:lnTo>
                  <a:pt x="2616" y="1016"/>
                </a:lnTo>
                <a:lnTo>
                  <a:pt x="2622" y="1014"/>
                </a:lnTo>
                <a:lnTo>
                  <a:pt x="2628" y="1012"/>
                </a:lnTo>
                <a:lnTo>
                  <a:pt x="2630" y="1008"/>
                </a:lnTo>
                <a:lnTo>
                  <a:pt x="2634" y="1002"/>
                </a:lnTo>
                <a:lnTo>
                  <a:pt x="2634" y="996"/>
                </a:lnTo>
                <a:lnTo>
                  <a:pt x="2636" y="982"/>
                </a:lnTo>
                <a:lnTo>
                  <a:pt x="2636" y="982"/>
                </a:lnTo>
                <a:lnTo>
                  <a:pt x="2636" y="756"/>
                </a:lnTo>
                <a:lnTo>
                  <a:pt x="2636" y="756"/>
                </a:lnTo>
                <a:lnTo>
                  <a:pt x="2634" y="724"/>
                </a:lnTo>
                <a:lnTo>
                  <a:pt x="2636" y="692"/>
                </a:lnTo>
                <a:lnTo>
                  <a:pt x="2636" y="692"/>
                </a:lnTo>
                <a:lnTo>
                  <a:pt x="2636" y="684"/>
                </a:lnTo>
                <a:lnTo>
                  <a:pt x="2638" y="676"/>
                </a:lnTo>
                <a:lnTo>
                  <a:pt x="2642" y="670"/>
                </a:lnTo>
                <a:lnTo>
                  <a:pt x="2644" y="668"/>
                </a:lnTo>
                <a:lnTo>
                  <a:pt x="2650" y="666"/>
                </a:lnTo>
                <a:lnTo>
                  <a:pt x="2650" y="666"/>
                </a:lnTo>
                <a:lnTo>
                  <a:pt x="2700" y="666"/>
                </a:lnTo>
                <a:lnTo>
                  <a:pt x="2700" y="666"/>
                </a:lnTo>
                <a:lnTo>
                  <a:pt x="2714" y="662"/>
                </a:lnTo>
                <a:lnTo>
                  <a:pt x="2728" y="658"/>
                </a:lnTo>
                <a:lnTo>
                  <a:pt x="2742" y="656"/>
                </a:lnTo>
                <a:lnTo>
                  <a:pt x="2758" y="656"/>
                </a:lnTo>
                <a:lnTo>
                  <a:pt x="2786" y="658"/>
                </a:lnTo>
                <a:lnTo>
                  <a:pt x="2814" y="662"/>
                </a:lnTo>
                <a:lnTo>
                  <a:pt x="2814" y="662"/>
                </a:lnTo>
                <a:lnTo>
                  <a:pt x="2820" y="664"/>
                </a:lnTo>
                <a:lnTo>
                  <a:pt x="2824" y="666"/>
                </a:lnTo>
                <a:lnTo>
                  <a:pt x="2828" y="670"/>
                </a:lnTo>
                <a:lnTo>
                  <a:pt x="2830" y="674"/>
                </a:lnTo>
                <a:lnTo>
                  <a:pt x="2832" y="686"/>
                </a:lnTo>
                <a:lnTo>
                  <a:pt x="2832" y="696"/>
                </a:lnTo>
                <a:lnTo>
                  <a:pt x="2832" y="696"/>
                </a:lnTo>
                <a:lnTo>
                  <a:pt x="2832" y="768"/>
                </a:lnTo>
                <a:lnTo>
                  <a:pt x="2832" y="838"/>
                </a:lnTo>
                <a:lnTo>
                  <a:pt x="2832" y="838"/>
                </a:lnTo>
                <a:lnTo>
                  <a:pt x="2832" y="982"/>
                </a:lnTo>
                <a:lnTo>
                  <a:pt x="2832" y="982"/>
                </a:lnTo>
                <a:lnTo>
                  <a:pt x="2832" y="992"/>
                </a:lnTo>
                <a:lnTo>
                  <a:pt x="2836" y="1000"/>
                </a:lnTo>
                <a:lnTo>
                  <a:pt x="2838" y="1004"/>
                </a:lnTo>
                <a:lnTo>
                  <a:pt x="2842" y="1006"/>
                </a:lnTo>
                <a:lnTo>
                  <a:pt x="2848" y="1008"/>
                </a:lnTo>
                <a:lnTo>
                  <a:pt x="2854" y="1006"/>
                </a:lnTo>
                <a:lnTo>
                  <a:pt x="2854" y="1006"/>
                </a:lnTo>
                <a:lnTo>
                  <a:pt x="2876" y="1004"/>
                </a:lnTo>
                <a:lnTo>
                  <a:pt x="2896" y="1002"/>
                </a:lnTo>
                <a:lnTo>
                  <a:pt x="2938" y="1000"/>
                </a:lnTo>
                <a:lnTo>
                  <a:pt x="2978" y="1002"/>
                </a:lnTo>
                <a:lnTo>
                  <a:pt x="3020" y="1004"/>
                </a:lnTo>
                <a:lnTo>
                  <a:pt x="3020" y="1004"/>
                </a:lnTo>
                <a:lnTo>
                  <a:pt x="3024" y="1006"/>
                </a:lnTo>
                <a:lnTo>
                  <a:pt x="3028" y="1008"/>
                </a:lnTo>
                <a:lnTo>
                  <a:pt x="3030" y="1016"/>
                </a:lnTo>
                <a:lnTo>
                  <a:pt x="3034" y="1024"/>
                </a:lnTo>
                <a:lnTo>
                  <a:pt x="3036" y="1028"/>
                </a:lnTo>
                <a:lnTo>
                  <a:pt x="3040" y="1030"/>
                </a:lnTo>
                <a:lnTo>
                  <a:pt x="3040" y="1030"/>
                </a:lnTo>
                <a:lnTo>
                  <a:pt x="3042" y="984"/>
                </a:lnTo>
                <a:lnTo>
                  <a:pt x="3044" y="940"/>
                </a:lnTo>
                <a:lnTo>
                  <a:pt x="3046" y="848"/>
                </a:lnTo>
                <a:lnTo>
                  <a:pt x="3046" y="848"/>
                </a:lnTo>
                <a:lnTo>
                  <a:pt x="3048" y="746"/>
                </a:lnTo>
                <a:lnTo>
                  <a:pt x="3050" y="644"/>
                </a:lnTo>
                <a:lnTo>
                  <a:pt x="3052" y="544"/>
                </a:lnTo>
                <a:lnTo>
                  <a:pt x="3050" y="442"/>
                </a:lnTo>
                <a:lnTo>
                  <a:pt x="3050" y="442"/>
                </a:lnTo>
                <a:lnTo>
                  <a:pt x="3050" y="434"/>
                </a:lnTo>
                <a:lnTo>
                  <a:pt x="3052" y="430"/>
                </a:lnTo>
                <a:lnTo>
                  <a:pt x="3054" y="426"/>
                </a:lnTo>
                <a:lnTo>
                  <a:pt x="3054" y="426"/>
                </a:lnTo>
                <a:lnTo>
                  <a:pt x="3136" y="426"/>
                </a:lnTo>
                <a:lnTo>
                  <a:pt x="3136" y="426"/>
                </a:lnTo>
                <a:lnTo>
                  <a:pt x="3138" y="428"/>
                </a:lnTo>
                <a:lnTo>
                  <a:pt x="3140" y="432"/>
                </a:lnTo>
                <a:lnTo>
                  <a:pt x="3140" y="432"/>
                </a:lnTo>
                <a:lnTo>
                  <a:pt x="3140" y="470"/>
                </a:lnTo>
                <a:lnTo>
                  <a:pt x="3142" y="506"/>
                </a:lnTo>
                <a:lnTo>
                  <a:pt x="3146" y="544"/>
                </a:lnTo>
                <a:lnTo>
                  <a:pt x="3146" y="580"/>
                </a:lnTo>
                <a:lnTo>
                  <a:pt x="3146" y="580"/>
                </a:lnTo>
                <a:lnTo>
                  <a:pt x="3146" y="602"/>
                </a:lnTo>
                <a:lnTo>
                  <a:pt x="3148" y="608"/>
                </a:lnTo>
                <a:lnTo>
                  <a:pt x="3150" y="614"/>
                </a:lnTo>
                <a:lnTo>
                  <a:pt x="3156" y="618"/>
                </a:lnTo>
                <a:lnTo>
                  <a:pt x="3162" y="620"/>
                </a:lnTo>
                <a:lnTo>
                  <a:pt x="3184" y="628"/>
                </a:lnTo>
                <a:lnTo>
                  <a:pt x="3184" y="628"/>
                </a:lnTo>
                <a:lnTo>
                  <a:pt x="3192" y="630"/>
                </a:lnTo>
                <a:lnTo>
                  <a:pt x="3200" y="632"/>
                </a:lnTo>
                <a:lnTo>
                  <a:pt x="3200" y="632"/>
                </a:lnTo>
                <a:lnTo>
                  <a:pt x="3278" y="632"/>
                </a:lnTo>
                <a:lnTo>
                  <a:pt x="3278" y="632"/>
                </a:lnTo>
                <a:lnTo>
                  <a:pt x="3286" y="632"/>
                </a:lnTo>
                <a:lnTo>
                  <a:pt x="3290" y="634"/>
                </a:lnTo>
                <a:lnTo>
                  <a:pt x="3294" y="640"/>
                </a:lnTo>
                <a:lnTo>
                  <a:pt x="3296" y="646"/>
                </a:lnTo>
                <a:lnTo>
                  <a:pt x="3296" y="646"/>
                </a:lnTo>
                <a:lnTo>
                  <a:pt x="3298" y="664"/>
                </a:lnTo>
                <a:lnTo>
                  <a:pt x="3298" y="680"/>
                </a:lnTo>
                <a:lnTo>
                  <a:pt x="3298" y="680"/>
                </a:lnTo>
                <a:lnTo>
                  <a:pt x="3298" y="1008"/>
                </a:lnTo>
                <a:lnTo>
                  <a:pt x="3298" y="1008"/>
                </a:lnTo>
                <a:lnTo>
                  <a:pt x="3298" y="1032"/>
                </a:lnTo>
                <a:lnTo>
                  <a:pt x="3300" y="1038"/>
                </a:lnTo>
                <a:lnTo>
                  <a:pt x="3304" y="1044"/>
                </a:lnTo>
                <a:lnTo>
                  <a:pt x="3308" y="1048"/>
                </a:lnTo>
                <a:lnTo>
                  <a:pt x="3316" y="1048"/>
                </a:lnTo>
                <a:lnTo>
                  <a:pt x="3338" y="1050"/>
                </a:lnTo>
                <a:lnTo>
                  <a:pt x="3338" y="1050"/>
                </a:lnTo>
                <a:lnTo>
                  <a:pt x="3358" y="1052"/>
                </a:lnTo>
                <a:lnTo>
                  <a:pt x="3366" y="1054"/>
                </a:lnTo>
                <a:lnTo>
                  <a:pt x="3370" y="1056"/>
                </a:lnTo>
                <a:lnTo>
                  <a:pt x="3374" y="1060"/>
                </a:lnTo>
                <a:lnTo>
                  <a:pt x="3378" y="1066"/>
                </a:lnTo>
                <a:lnTo>
                  <a:pt x="3384" y="1086"/>
                </a:lnTo>
                <a:lnTo>
                  <a:pt x="3384" y="1086"/>
                </a:lnTo>
                <a:lnTo>
                  <a:pt x="3386" y="1090"/>
                </a:lnTo>
                <a:lnTo>
                  <a:pt x="3390" y="1094"/>
                </a:lnTo>
                <a:lnTo>
                  <a:pt x="3390" y="1094"/>
                </a:lnTo>
                <a:lnTo>
                  <a:pt x="3400" y="1096"/>
                </a:lnTo>
                <a:lnTo>
                  <a:pt x="3408" y="1096"/>
                </a:lnTo>
                <a:lnTo>
                  <a:pt x="3426" y="1096"/>
                </a:lnTo>
                <a:lnTo>
                  <a:pt x="3426" y="1096"/>
                </a:lnTo>
                <a:lnTo>
                  <a:pt x="3442" y="1098"/>
                </a:lnTo>
                <a:lnTo>
                  <a:pt x="3448" y="1100"/>
                </a:lnTo>
                <a:lnTo>
                  <a:pt x="3452" y="1104"/>
                </a:lnTo>
                <a:lnTo>
                  <a:pt x="3456" y="1108"/>
                </a:lnTo>
                <a:lnTo>
                  <a:pt x="3458" y="1114"/>
                </a:lnTo>
                <a:lnTo>
                  <a:pt x="3460" y="1130"/>
                </a:lnTo>
                <a:lnTo>
                  <a:pt x="3460" y="1130"/>
                </a:lnTo>
                <a:lnTo>
                  <a:pt x="3460" y="1160"/>
                </a:lnTo>
                <a:lnTo>
                  <a:pt x="3462" y="1192"/>
                </a:lnTo>
                <a:lnTo>
                  <a:pt x="3462" y="1192"/>
                </a:lnTo>
                <a:lnTo>
                  <a:pt x="3464" y="1202"/>
                </a:lnTo>
                <a:lnTo>
                  <a:pt x="3468" y="1208"/>
                </a:lnTo>
                <a:lnTo>
                  <a:pt x="3474" y="1212"/>
                </a:lnTo>
                <a:lnTo>
                  <a:pt x="3484" y="1214"/>
                </a:lnTo>
                <a:lnTo>
                  <a:pt x="3484" y="1214"/>
                </a:lnTo>
                <a:lnTo>
                  <a:pt x="3492" y="1214"/>
                </a:lnTo>
                <a:lnTo>
                  <a:pt x="3492" y="1214"/>
                </a:lnTo>
                <a:lnTo>
                  <a:pt x="3518" y="1214"/>
                </a:lnTo>
                <a:lnTo>
                  <a:pt x="3526" y="1212"/>
                </a:lnTo>
                <a:lnTo>
                  <a:pt x="3532" y="1210"/>
                </a:lnTo>
                <a:lnTo>
                  <a:pt x="3536" y="1204"/>
                </a:lnTo>
                <a:lnTo>
                  <a:pt x="3538" y="1196"/>
                </a:lnTo>
                <a:lnTo>
                  <a:pt x="3538" y="1170"/>
                </a:lnTo>
                <a:lnTo>
                  <a:pt x="3538" y="1170"/>
                </a:lnTo>
                <a:lnTo>
                  <a:pt x="3538" y="884"/>
                </a:lnTo>
                <a:lnTo>
                  <a:pt x="3538" y="884"/>
                </a:lnTo>
                <a:lnTo>
                  <a:pt x="3540" y="860"/>
                </a:lnTo>
                <a:lnTo>
                  <a:pt x="3542" y="852"/>
                </a:lnTo>
                <a:lnTo>
                  <a:pt x="3546" y="846"/>
                </a:lnTo>
                <a:lnTo>
                  <a:pt x="3552" y="842"/>
                </a:lnTo>
                <a:lnTo>
                  <a:pt x="3560" y="840"/>
                </a:lnTo>
                <a:lnTo>
                  <a:pt x="3586" y="838"/>
                </a:lnTo>
                <a:lnTo>
                  <a:pt x="3586" y="838"/>
                </a:lnTo>
                <a:lnTo>
                  <a:pt x="3694" y="838"/>
                </a:lnTo>
                <a:lnTo>
                  <a:pt x="3694" y="838"/>
                </a:lnTo>
                <a:lnTo>
                  <a:pt x="3718" y="840"/>
                </a:lnTo>
                <a:lnTo>
                  <a:pt x="3726" y="842"/>
                </a:lnTo>
                <a:lnTo>
                  <a:pt x="3732" y="846"/>
                </a:lnTo>
                <a:lnTo>
                  <a:pt x="3736" y="850"/>
                </a:lnTo>
                <a:lnTo>
                  <a:pt x="3738" y="858"/>
                </a:lnTo>
                <a:lnTo>
                  <a:pt x="3740" y="882"/>
                </a:lnTo>
                <a:lnTo>
                  <a:pt x="3740" y="882"/>
                </a:lnTo>
                <a:lnTo>
                  <a:pt x="3740" y="900"/>
                </a:lnTo>
                <a:lnTo>
                  <a:pt x="3742" y="908"/>
                </a:lnTo>
                <a:lnTo>
                  <a:pt x="3748" y="916"/>
                </a:lnTo>
                <a:lnTo>
                  <a:pt x="3748" y="916"/>
                </a:lnTo>
                <a:lnTo>
                  <a:pt x="3772" y="926"/>
                </a:lnTo>
                <a:lnTo>
                  <a:pt x="3780" y="930"/>
                </a:lnTo>
                <a:lnTo>
                  <a:pt x="3786" y="936"/>
                </a:lnTo>
                <a:lnTo>
                  <a:pt x="3788" y="942"/>
                </a:lnTo>
                <a:lnTo>
                  <a:pt x="3790" y="952"/>
                </a:lnTo>
                <a:lnTo>
                  <a:pt x="3790" y="978"/>
                </a:lnTo>
                <a:lnTo>
                  <a:pt x="3790" y="978"/>
                </a:lnTo>
                <a:lnTo>
                  <a:pt x="3790" y="1024"/>
                </a:lnTo>
                <a:lnTo>
                  <a:pt x="3792" y="1050"/>
                </a:lnTo>
                <a:lnTo>
                  <a:pt x="3794" y="1076"/>
                </a:lnTo>
                <a:lnTo>
                  <a:pt x="3794" y="1076"/>
                </a:lnTo>
                <a:lnTo>
                  <a:pt x="3800" y="1066"/>
                </a:lnTo>
                <a:lnTo>
                  <a:pt x="3802" y="1058"/>
                </a:lnTo>
                <a:lnTo>
                  <a:pt x="3802" y="1044"/>
                </a:lnTo>
                <a:lnTo>
                  <a:pt x="3802" y="1044"/>
                </a:lnTo>
                <a:lnTo>
                  <a:pt x="3804" y="962"/>
                </a:lnTo>
                <a:lnTo>
                  <a:pt x="3802" y="880"/>
                </a:lnTo>
                <a:lnTo>
                  <a:pt x="3802" y="880"/>
                </a:lnTo>
                <a:lnTo>
                  <a:pt x="3802" y="870"/>
                </a:lnTo>
                <a:lnTo>
                  <a:pt x="3804" y="862"/>
                </a:lnTo>
                <a:lnTo>
                  <a:pt x="3806" y="854"/>
                </a:lnTo>
                <a:lnTo>
                  <a:pt x="3810" y="848"/>
                </a:lnTo>
                <a:lnTo>
                  <a:pt x="3816" y="842"/>
                </a:lnTo>
                <a:lnTo>
                  <a:pt x="3822" y="838"/>
                </a:lnTo>
                <a:lnTo>
                  <a:pt x="3838" y="830"/>
                </a:lnTo>
                <a:lnTo>
                  <a:pt x="3838" y="830"/>
                </a:lnTo>
                <a:lnTo>
                  <a:pt x="3916" y="806"/>
                </a:lnTo>
                <a:lnTo>
                  <a:pt x="3992" y="780"/>
                </a:lnTo>
                <a:lnTo>
                  <a:pt x="3992" y="780"/>
                </a:lnTo>
                <a:lnTo>
                  <a:pt x="4006" y="774"/>
                </a:lnTo>
                <a:lnTo>
                  <a:pt x="4020" y="768"/>
                </a:lnTo>
                <a:lnTo>
                  <a:pt x="4036" y="766"/>
                </a:lnTo>
                <a:lnTo>
                  <a:pt x="4042" y="764"/>
                </a:lnTo>
                <a:lnTo>
                  <a:pt x="4050" y="766"/>
                </a:lnTo>
                <a:lnTo>
                  <a:pt x="4050" y="766"/>
                </a:lnTo>
                <a:lnTo>
                  <a:pt x="4056" y="774"/>
                </a:lnTo>
                <a:lnTo>
                  <a:pt x="4060" y="782"/>
                </a:lnTo>
                <a:lnTo>
                  <a:pt x="4060" y="800"/>
                </a:lnTo>
                <a:lnTo>
                  <a:pt x="4060" y="800"/>
                </a:lnTo>
                <a:lnTo>
                  <a:pt x="4060" y="892"/>
                </a:lnTo>
                <a:lnTo>
                  <a:pt x="4060" y="892"/>
                </a:lnTo>
                <a:lnTo>
                  <a:pt x="4062" y="902"/>
                </a:lnTo>
                <a:lnTo>
                  <a:pt x="4064" y="912"/>
                </a:lnTo>
                <a:lnTo>
                  <a:pt x="4072" y="918"/>
                </a:lnTo>
                <a:lnTo>
                  <a:pt x="4080" y="924"/>
                </a:lnTo>
                <a:lnTo>
                  <a:pt x="4080" y="924"/>
                </a:lnTo>
                <a:lnTo>
                  <a:pt x="4096" y="932"/>
                </a:lnTo>
                <a:lnTo>
                  <a:pt x="4112" y="940"/>
                </a:lnTo>
                <a:lnTo>
                  <a:pt x="4128" y="944"/>
                </a:lnTo>
                <a:lnTo>
                  <a:pt x="4146" y="946"/>
                </a:lnTo>
                <a:lnTo>
                  <a:pt x="4146" y="946"/>
                </a:lnTo>
                <a:lnTo>
                  <a:pt x="4152" y="948"/>
                </a:lnTo>
                <a:lnTo>
                  <a:pt x="4158" y="950"/>
                </a:lnTo>
                <a:lnTo>
                  <a:pt x="4160" y="954"/>
                </a:lnTo>
                <a:lnTo>
                  <a:pt x="4164" y="960"/>
                </a:lnTo>
                <a:lnTo>
                  <a:pt x="4166" y="972"/>
                </a:lnTo>
                <a:lnTo>
                  <a:pt x="4170" y="982"/>
                </a:lnTo>
                <a:lnTo>
                  <a:pt x="4170" y="982"/>
                </a:lnTo>
                <a:lnTo>
                  <a:pt x="4178" y="974"/>
                </a:lnTo>
                <a:lnTo>
                  <a:pt x="4182" y="964"/>
                </a:lnTo>
                <a:lnTo>
                  <a:pt x="4184" y="954"/>
                </a:lnTo>
                <a:lnTo>
                  <a:pt x="4184" y="944"/>
                </a:lnTo>
                <a:lnTo>
                  <a:pt x="4184" y="944"/>
                </a:lnTo>
                <a:lnTo>
                  <a:pt x="4184" y="782"/>
                </a:lnTo>
                <a:lnTo>
                  <a:pt x="4184" y="782"/>
                </a:lnTo>
                <a:lnTo>
                  <a:pt x="4184" y="760"/>
                </a:lnTo>
                <a:lnTo>
                  <a:pt x="4188" y="750"/>
                </a:lnTo>
                <a:lnTo>
                  <a:pt x="4194" y="742"/>
                </a:lnTo>
                <a:lnTo>
                  <a:pt x="4194" y="742"/>
                </a:lnTo>
                <a:lnTo>
                  <a:pt x="4236" y="736"/>
                </a:lnTo>
                <a:lnTo>
                  <a:pt x="4278" y="734"/>
                </a:lnTo>
                <a:lnTo>
                  <a:pt x="4298" y="734"/>
                </a:lnTo>
                <a:lnTo>
                  <a:pt x="4320" y="736"/>
                </a:lnTo>
                <a:lnTo>
                  <a:pt x="4340" y="740"/>
                </a:lnTo>
                <a:lnTo>
                  <a:pt x="4360" y="744"/>
                </a:lnTo>
                <a:lnTo>
                  <a:pt x="4360" y="744"/>
                </a:lnTo>
                <a:lnTo>
                  <a:pt x="4370" y="744"/>
                </a:lnTo>
                <a:lnTo>
                  <a:pt x="4376" y="744"/>
                </a:lnTo>
                <a:lnTo>
                  <a:pt x="4382" y="746"/>
                </a:lnTo>
                <a:lnTo>
                  <a:pt x="4388" y="750"/>
                </a:lnTo>
                <a:lnTo>
                  <a:pt x="4390" y="756"/>
                </a:lnTo>
                <a:lnTo>
                  <a:pt x="4392" y="762"/>
                </a:lnTo>
                <a:lnTo>
                  <a:pt x="4394" y="778"/>
                </a:lnTo>
                <a:lnTo>
                  <a:pt x="4394" y="778"/>
                </a:lnTo>
                <a:lnTo>
                  <a:pt x="4394" y="830"/>
                </a:lnTo>
                <a:lnTo>
                  <a:pt x="4394" y="880"/>
                </a:lnTo>
                <a:lnTo>
                  <a:pt x="4394" y="980"/>
                </a:lnTo>
                <a:lnTo>
                  <a:pt x="4394" y="980"/>
                </a:lnTo>
                <a:lnTo>
                  <a:pt x="4398" y="986"/>
                </a:lnTo>
                <a:lnTo>
                  <a:pt x="4400" y="992"/>
                </a:lnTo>
                <a:lnTo>
                  <a:pt x="4402" y="1002"/>
                </a:lnTo>
                <a:lnTo>
                  <a:pt x="4402" y="1026"/>
                </a:lnTo>
                <a:lnTo>
                  <a:pt x="4402" y="1026"/>
                </a:lnTo>
                <a:lnTo>
                  <a:pt x="4402" y="1102"/>
                </a:lnTo>
                <a:lnTo>
                  <a:pt x="4402" y="1102"/>
                </a:lnTo>
                <a:lnTo>
                  <a:pt x="4402" y="1108"/>
                </a:lnTo>
                <a:lnTo>
                  <a:pt x="4404" y="1112"/>
                </a:lnTo>
                <a:lnTo>
                  <a:pt x="4406" y="1114"/>
                </a:lnTo>
                <a:lnTo>
                  <a:pt x="4408" y="1116"/>
                </a:lnTo>
                <a:lnTo>
                  <a:pt x="4416" y="1118"/>
                </a:lnTo>
                <a:lnTo>
                  <a:pt x="4424" y="1118"/>
                </a:lnTo>
                <a:lnTo>
                  <a:pt x="4424" y="1118"/>
                </a:lnTo>
                <a:lnTo>
                  <a:pt x="4444" y="1120"/>
                </a:lnTo>
                <a:lnTo>
                  <a:pt x="4454" y="1124"/>
                </a:lnTo>
                <a:lnTo>
                  <a:pt x="4462" y="1130"/>
                </a:lnTo>
                <a:lnTo>
                  <a:pt x="4462" y="1130"/>
                </a:lnTo>
                <a:lnTo>
                  <a:pt x="4474" y="1134"/>
                </a:lnTo>
                <a:lnTo>
                  <a:pt x="4480" y="1136"/>
                </a:lnTo>
                <a:lnTo>
                  <a:pt x="4486" y="1138"/>
                </a:lnTo>
                <a:lnTo>
                  <a:pt x="4492" y="1136"/>
                </a:lnTo>
                <a:lnTo>
                  <a:pt x="4496" y="1134"/>
                </a:lnTo>
                <a:lnTo>
                  <a:pt x="4500" y="1128"/>
                </a:lnTo>
                <a:lnTo>
                  <a:pt x="4504" y="1120"/>
                </a:lnTo>
                <a:lnTo>
                  <a:pt x="4504" y="1120"/>
                </a:lnTo>
                <a:lnTo>
                  <a:pt x="4504" y="1058"/>
                </a:lnTo>
                <a:lnTo>
                  <a:pt x="4504" y="1058"/>
                </a:lnTo>
                <a:lnTo>
                  <a:pt x="4504" y="1044"/>
                </a:lnTo>
                <a:lnTo>
                  <a:pt x="4508" y="1032"/>
                </a:lnTo>
                <a:lnTo>
                  <a:pt x="4510" y="1028"/>
                </a:lnTo>
                <a:lnTo>
                  <a:pt x="4514" y="1022"/>
                </a:lnTo>
                <a:lnTo>
                  <a:pt x="4520" y="1018"/>
                </a:lnTo>
                <a:lnTo>
                  <a:pt x="4528" y="1016"/>
                </a:lnTo>
                <a:lnTo>
                  <a:pt x="4528" y="1016"/>
                </a:lnTo>
                <a:lnTo>
                  <a:pt x="4532" y="1012"/>
                </a:lnTo>
                <a:lnTo>
                  <a:pt x="4536" y="1010"/>
                </a:lnTo>
                <a:lnTo>
                  <a:pt x="4540" y="1004"/>
                </a:lnTo>
                <a:lnTo>
                  <a:pt x="4542" y="1000"/>
                </a:lnTo>
                <a:lnTo>
                  <a:pt x="4542" y="990"/>
                </a:lnTo>
                <a:lnTo>
                  <a:pt x="4542" y="980"/>
                </a:lnTo>
                <a:lnTo>
                  <a:pt x="4542" y="980"/>
                </a:lnTo>
                <a:lnTo>
                  <a:pt x="4542" y="964"/>
                </a:lnTo>
                <a:lnTo>
                  <a:pt x="4544" y="950"/>
                </a:lnTo>
                <a:lnTo>
                  <a:pt x="4548" y="936"/>
                </a:lnTo>
                <a:lnTo>
                  <a:pt x="4552" y="928"/>
                </a:lnTo>
                <a:lnTo>
                  <a:pt x="4558" y="922"/>
                </a:lnTo>
                <a:lnTo>
                  <a:pt x="4558" y="922"/>
                </a:lnTo>
                <a:lnTo>
                  <a:pt x="4562" y="914"/>
                </a:lnTo>
                <a:lnTo>
                  <a:pt x="4564" y="904"/>
                </a:lnTo>
                <a:lnTo>
                  <a:pt x="4564" y="884"/>
                </a:lnTo>
                <a:lnTo>
                  <a:pt x="4564" y="884"/>
                </a:lnTo>
                <a:lnTo>
                  <a:pt x="4566" y="766"/>
                </a:lnTo>
                <a:lnTo>
                  <a:pt x="4564" y="646"/>
                </a:lnTo>
                <a:lnTo>
                  <a:pt x="4564" y="646"/>
                </a:lnTo>
                <a:lnTo>
                  <a:pt x="4564" y="628"/>
                </a:lnTo>
                <a:lnTo>
                  <a:pt x="4566" y="620"/>
                </a:lnTo>
                <a:lnTo>
                  <a:pt x="4568" y="610"/>
                </a:lnTo>
                <a:lnTo>
                  <a:pt x="4568" y="610"/>
                </a:lnTo>
                <a:lnTo>
                  <a:pt x="4570" y="604"/>
                </a:lnTo>
                <a:lnTo>
                  <a:pt x="4574" y="600"/>
                </a:lnTo>
                <a:lnTo>
                  <a:pt x="4578" y="598"/>
                </a:lnTo>
                <a:lnTo>
                  <a:pt x="4586" y="596"/>
                </a:lnTo>
                <a:lnTo>
                  <a:pt x="4586" y="596"/>
                </a:lnTo>
                <a:lnTo>
                  <a:pt x="4624" y="596"/>
                </a:lnTo>
                <a:lnTo>
                  <a:pt x="4660" y="594"/>
                </a:lnTo>
                <a:lnTo>
                  <a:pt x="4698" y="592"/>
                </a:lnTo>
                <a:lnTo>
                  <a:pt x="4736" y="592"/>
                </a:lnTo>
                <a:lnTo>
                  <a:pt x="4736" y="592"/>
                </a:lnTo>
                <a:lnTo>
                  <a:pt x="4748" y="592"/>
                </a:lnTo>
                <a:lnTo>
                  <a:pt x="4754" y="594"/>
                </a:lnTo>
                <a:lnTo>
                  <a:pt x="4760" y="598"/>
                </a:lnTo>
                <a:lnTo>
                  <a:pt x="4760" y="598"/>
                </a:lnTo>
                <a:lnTo>
                  <a:pt x="4764" y="606"/>
                </a:lnTo>
                <a:lnTo>
                  <a:pt x="4766" y="616"/>
                </a:lnTo>
                <a:lnTo>
                  <a:pt x="4766" y="636"/>
                </a:lnTo>
                <a:lnTo>
                  <a:pt x="4766" y="636"/>
                </a:lnTo>
                <a:lnTo>
                  <a:pt x="4766" y="948"/>
                </a:lnTo>
                <a:lnTo>
                  <a:pt x="4766" y="948"/>
                </a:lnTo>
                <a:lnTo>
                  <a:pt x="4768" y="974"/>
                </a:lnTo>
                <a:lnTo>
                  <a:pt x="4770" y="998"/>
                </a:lnTo>
                <a:lnTo>
                  <a:pt x="4770" y="998"/>
                </a:lnTo>
                <a:lnTo>
                  <a:pt x="4772" y="1008"/>
                </a:lnTo>
                <a:lnTo>
                  <a:pt x="4776" y="1012"/>
                </a:lnTo>
                <a:lnTo>
                  <a:pt x="4782" y="1014"/>
                </a:lnTo>
                <a:lnTo>
                  <a:pt x="4790" y="1014"/>
                </a:lnTo>
                <a:lnTo>
                  <a:pt x="4790" y="1014"/>
                </a:lnTo>
                <a:lnTo>
                  <a:pt x="4802" y="1006"/>
                </a:lnTo>
                <a:lnTo>
                  <a:pt x="4814" y="1002"/>
                </a:lnTo>
                <a:lnTo>
                  <a:pt x="4814" y="1002"/>
                </a:lnTo>
                <a:lnTo>
                  <a:pt x="4848" y="1000"/>
                </a:lnTo>
                <a:lnTo>
                  <a:pt x="4882" y="1000"/>
                </a:lnTo>
                <a:lnTo>
                  <a:pt x="4950" y="1000"/>
                </a:lnTo>
                <a:lnTo>
                  <a:pt x="4950" y="1000"/>
                </a:lnTo>
                <a:lnTo>
                  <a:pt x="4960" y="1002"/>
                </a:lnTo>
                <a:lnTo>
                  <a:pt x="4970" y="1004"/>
                </a:lnTo>
                <a:lnTo>
                  <a:pt x="4978" y="1010"/>
                </a:lnTo>
                <a:lnTo>
                  <a:pt x="4982" y="1020"/>
                </a:lnTo>
                <a:lnTo>
                  <a:pt x="4982" y="1020"/>
                </a:lnTo>
                <a:lnTo>
                  <a:pt x="4984" y="1026"/>
                </a:lnTo>
                <a:lnTo>
                  <a:pt x="4986" y="1030"/>
                </a:lnTo>
                <a:lnTo>
                  <a:pt x="4988" y="1034"/>
                </a:lnTo>
                <a:lnTo>
                  <a:pt x="4988" y="1034"/>
                </a:lnTo>
                <a:lnTo>
                  <a:pt x="4992" y="1020"/>
                </a:lnTo>
                <a:lnTo>
                  <a:pt x="4996" y="1014"/>
                </a:lnTo>
                <a:lnTo>
                  <a:pt x="5000" y="1008"/>
                </a:lnTo>
                <a:lnTo>
                  <a:pt x="5004" y="1004"/>
                </a:lnTo>
                <a:lnTo>
                  <a:pt x="5010" y="1002"/>
                </a:lnTo>
                <a:lnTo>
                  <a:pt x="5018" y="1000"/>
                </a:lnTo>
                <a:lnTo>
                  <a:pt x="5026" y="1000"/>
                </a:lnTo>
                <a:lnTo>
                  <a:pt x="5026" y="1000"/>
                </a:lnTo>
                <a:lnTo>
                  <a:pt x="5034" y="1002"/>
                </a:lnTo>
                <a:lnTo>
                  <a:pt x="5040" y="1004"/>
                </a:lnTo>
                <a:lnTo>
                  <a:pt x="5044" y="1010"/>
                </a:lnTo>
                <a:lnTo>
                  <a:pt x="5046" y="1016"/>
                </a:lnTo>
                <a:lnTo>
                  <a:pt x="5046" y="1016"/>
                </a:lnTo>
                <a:lnTo>
                  <a:pt x="5048" y="1090"/>
                </a:lnTo>
                <a:lnTo>
                  <a:pt x="5046" y="1126"/>
                </a:lnTo>
                <a:lnTo>
                  <a:pt x="5046" y="1144"/>
                </a:lnTo>
                <a:lnTo>
                  <a:pt x="5042" y="1162"/>
                </a:lnTo>
                <a:lnTo>
                  <a:pt x="5042" y="1162"/>
                </a:lnTo>
                <a:lnTo>
                  <a:pt x="5038" y="1170"/>
                </a:lnTo>
                <a:lnTo>
                  <a:pt x="5040" y="1174"/>
                </a:lnTo>
                <a:lnTo>
                  <a:pt x="5044" y="1174"/>
                </a:lnTo>
                <a:lnTo>
                  <a:pt x="5050" y="1176"/>
                </a:lnTo>
                <a:lnTo>
                  <a:pt x="5050" y="1176"/>
                </a:lnTo>
                <a:lnTo>
                  <a:pt x="5086" y="1174"/>
                </a:lnTo>
                <a:lnTo>
                  <a:pt x="5122" y="1174"/>
                </a:lnTo>
                <a:lnTo>
                  <a:pt x="5122" y="1174"/>
                </a:lnTo>
                <a:lnTo>
                  <a:pt x="5122" y="1172"/>
                </a:lnTo>
                <a:lnTo>
                  <a:pt x="5122" y="1172"/>
                </a:lnTo>
                <a:lnTo>
                  <a:pt x="5120" y="1170"/>
                </a:lnTo>
                <a:lnTo>
                  <a:pt x="5122" y="1172"/>
                </a:lnTo>
                <a:lnTo>
                  <a:pt x="5122" y="1172"/>
                </a:lnTo>
                <a:lnTo>
                  <a:pt x="5122" y="1174"/>
                </a:lnTo>
                <a:lnTo>
                  <a:pt x="5120" y="1174"/>
                </a:lnTo>
                <a:lnTo>
                  <a:pt x="5120" y="1174"/>
                </a:lnTo>
                <a:lnTo>
                  <a:pt x="5052" y="1174"/>
                </a:lnTo>
                <a:lnTo>
                  <a:pt x="5052" y="1174"/>
                </a:lnTo>
                <a:lnTo>
                  <a:pt x="5048" y="1174"/>
                </a:lnTo>
                <a:lnTo>
                  <a:pt x="5042" y="1174"/>
                </a:lnTo>
                <a:lnTo>
                  <a:pt x="5042" y="1174"/>
                </a:lnTo>
                <a:lnTo>
                  <a:pt x="5040" y="1172"/>
                </a:lnTo>
                <a:lnTo>
                  <a:pt x="5040" y="1164"/>
                </a:lnTo>
                <a:lnTo>
                  <a:pt x="5040" y="1164"/>
                </a:lnTo>
                <a:lnTo>
                  <a:pt x="5048" y="1160"/>
                </a:lnTo>
                <a:lnTo>
                  <a:pt x="5056" y="1158"/>
                </a:lnTo>
                <a:lnTo>
                  <a:pt x="5072" y="1158"/>
                </a:lnTo>
                <a:lnTo>
                  <a:pt x="5090" y="1158"/>
                </a:lnTo>
                <a:lnTo>
                  <a:pt x="5106" y="1158"/>
                </a:lnTo>
                <a:lnTo>
                  <a:pt x="5106" y="1158"/>
                </a:lnTo>
                <a:lnTo>
                  <a:pt x="5116" y="1158"/>
                </a:lnTo>
                <a:lnTo>
                  <a:pt x="5124" y="1156"/>
                </a:lnTo>
                <a:lnTo>
                  <a:pt x="5132" y="1152"/>
                </a:lnTo>
                <a:lnTo>
                  <a:pt x="5134" y="1150"/>
                </a:lnTo>
                <a:lnTo>
                  <a:pt x="5136" y="1144"/>
                </a:lnTo>
                <a:lnTo>
                  <a:pt x="5136" y="1144"/>
                </a:lnTo>
                <a:lnTo>
                  <a:pt x="5138" y="1118"/>
                </a:lnTo>
                <a:lnTo>
                  <a:pt x="5138" y="1090"/>
                </a:lnTo>
                <a:lnTo>
                  <a:pt x="5138" y="1090"/>
                </a:lnTo>
                <a:lnTo>
                  <a:pt x="5136" y="964"/>
                </a:lnTo>
                <a:lnTo>
                  <a:pt x="5136" y="836"/>
                </a:lnTo>
                <a:lnTo>
                  <a:pt x="5136" y="836"/>
                </a:lnTo>
                <a:lnTo>
                  <a:pt x="5138" y="824"/>
                </a:lnTo>
                <a:lnTo>
                  <a:pt x="5140" y="812"/>
                </a:lnTo>
                <a:lnTo>
                  <a:pt x="5140" y="812"/>
                </a:lnTo>
                <a:lnTo>
                  <a:pt x="5144" y="808"/>
                </a:lnTo>
                <a:lnTo>
                  <a:pt x="5146" y="804"/>
                </a:lnTo>
                <a:lnTo>
                  <a:pt x="5146" y="804"/>
                </a:lnTo>
                <a:lnTo>
                  <a:pt x="5164" y="800"/>
                </a:lnTo>
                <a:lnTo>
                  <a:pt x="5182" y="798"/>
                </a:lnTo>
                <a:lnTo>
                  <a:pt x="5216" y="800"/>
                </a:lnTo>
                <a:lnTo>
                  <a:pt x="5216" y="800"/>
                </a:lnTo>
                <a:lnTo>
                  <a:pt x="5222" y="800"/>
                </a:lnTo>
                <a:lnTo>
                  <a:pt x="5228" y="802"/>
                </a:lnTo>
                <a:lnTo>
                  <a:pt x="5232" y="806"/>
                </a:lnTo>
                <a:lnTo>
                  <a:pt x="5236" y="810"/>
                </a:lnTo>
                <a:lnTo>
                  <a:pt x="5238" y="820"/>
                </a:lnTo>
                <a:lnTo>
                  <a:pt x="5240" y="832"/>
                </a:lnTo>
                <a:lnTo>
                  <a:pt x="5240" y="832"/>
                </a:lnTo>
                <a:lnTo>
                  <a:pt x="5238" y="884"/>
                </a:lnTo>
                <a:lnTo>
                  <a:pt x="5238" y="938"/>
                </a:lnTo>
                <a:lnTo>
                  <a:pt x="5238" y="1044"/>
                </a:lnTo>
                <a:lnTo>
                  <a:pt x="5238" y="1044"/>
                </a:lnTo>
                <a:lnTo>
                  <a:pt x="5238" y="1052"/>
                </a:lnTo>
                <a:lnTo>
                  <a:pt x="5238" y="1052"/>
                </a:lnTo>
                <a:lnTo>
                  <a:pt x="5244" y="1056"/>
                </a:lnTo>
                <a:lnTo>
                  <a:pt x="5250" y="1058"/>
                </a:lnTo>
                <a:lnTo>
                  <a:pt x="5264" y="1058"/>
                </a:lnTo>
                <a:lnTo>
                  <a:pt x="5278" y="1056"/>
                </a:lnTo>
                <a:lnTo>
                  <a:pt x="5290" y="1056"/>
                </a:lnTo>
                <a:lnTo>
                  <a:pt x="5290" y="1056"/>
                </a:lnTo>
                <a:lnTo>
                  <a:pt x="5300" y="1056"/>
                </a:lnTo>
                <a:lnTo>
                  <a:pt x="5300" y="1056"/>
                </a:lnTo>
                <a:lnTo>
                  <a:pt x="5316" y="1058"/>
                </a:lnTo>
                <a:lnTo>
                  <a:pt x="5324" y="1060"/>
                </a:lnTo>
                <a:lnTo>
                  <a:pt x="5332" y="1064"/>
                </a:lnTo>
                <a:lnTo>
                  <a:pt x="5332" y="1064"/>
                </a:lnTo>
                <a:lnTo>
                  <a:pt x="5336" y="1070"/>
                </a:lnTo>
                <a:lnTo>
                  <a:pt x="5338" y="1078"/>
                </a:lnTo>
                <a:lnTo>
                  <a:pt x="5340" y="1092"/>
                </a:lnTo>
                <a:lnTo>
                  <a:pt x="5340" y="1092"/>
                </a:lnTo>
                <a:lnTo>
                  <a:pt x="5344" y="1100"/>
                </a:lnTo>
                <a:lnTo>
                  <a:pt x="5344" y="1100"/>
                </a:lnTo>
                <a:lnTo>
                  <a:pt x="5350" y="1102"/>
                </a:lnTo>
                <a:lnTo>
                  <a:pt x="5358" y="1102"/>
                </a:lnTo>
                <a:lnTo>
                  <a:pt x="5372" y="1102"/>
                </a:lnTo>
                <a:lnTo>
                  <a:pt x="5372" y="1102"/>
                </a:lnTo>
                <a:lnTo>
                  <a:pt x="5392" y="1104"/>
                </a:lnTo>
                <a:lnTo>
                  <a:pt x="5400" y="1106"/>
                </a:lnTo>
                <a:lnTo>
                  <a:pt x="5404" y="1108"/>
                </a:lnTo>
                <a:lnTo>
                  <a:pt x="5406" y="1112"/>
                </a:lnTo>
                <a:lnTo>
                  <a:pt x="5410" y="1120"/>
                </a:lnTo>
                <a:lnTo>
                  <a:pt x="5412" y="1140"/>
                </a:lnTo>
                <a:lnTo>
                  <a:pt x="5412" y="1140"/>
                </a:lnTo>
                <a:lnTo>
                  <a:pt x="5412" y="1146"/>
                </a:lnTo>
                <a:lnTo>
                  <a:pt x="5414" y="1150"/>
                </a:lnTo>
                <a:lnTo>
                  <a:pt x="5414" y="1150"/>
                </a:lnTo>
                <a:lnTo>
                  <a:pt x="5432" y="1154"/>
                </a:lnTo>
                <a:lnTo>
                  <a:pt x="5448" y="1154"/>
                </a:lnTo>
                <a:lnTo>
                  <a:pt x="5466" y="1152"/>
                </a:lnTo>
                <a:lnTo>
                  <a:pt x="5482" y="1148"/>
                </a:lnTo>
                <a:lnTo>
                  <a:pt x="5482" y="1148"/>
                </a:lnTo>
                <a:lnTo>
                  <a:pt x="5484" y="1144"/>
                </a:lnTo>
                <a:lnTo>
                  <a:pt x="5486" y="1138"/>
                </a:lnTo>
                <a:lnTo>
                  <a:pt x="5486" y="1138"/>
                </a:lnTo>
                <a:lnTo>
                  <a:pt x="5486" y="1096"/>
                </a:lnTo>
                <a:lnTo>
                  <a:pt x="5486" y="1054"/>
                </a:lnTo>
                <a:lnTo>
                  <a:pt x="5486" y="1054"/>
                </a:lnTo>
                <a:lnTo>
                  <a:pt x="5488" y="1036"/>
                </a:lnTo>
                <a:lnTo>
                  <a:pt x="5490" y="1030"/>
                </a:lnTo>
                <a:lnTo>
                  <a:pt x="5492" y="1026"/>
                </a:lnTo>
                <a:lnTo>
                  <a:pt x="5498" y="1022"/>
                </a:lnTo>
                <a:lnTo>
                  <a:pt x="5504" y="1020"/>
                </a:lnTo>
                <a:lnTo>
                  <a:pt x="5522" y="1018"/>
                </a:lnTo>
                <a:lnTo>
                  <a:pt x="5522" y="1018"/>
                </a:lnTo>
                <a:lnTo>
                  <a:pt x="5536" y="1018"/>
                </a:lnTo>
                <a:lnTo>
                  <a:pt x="5542" y="1016"/>
                </a:lnTo>
                <a:lnTo>
                  <a:pt x="5548" y="1014"/>
                </a:lnTo>
                <a:lnTo>
                  <a:pt x="5548" y="1014"/>
                </a:lnTo>
                <a:lnTo>
                  <a:pt x="5550" y="1006"/>
                </a:lnTo>
                <a:lnTo>
                  <a:pt x="5552" y="1000"/>
                </a:lnTo>
                <a:lnTo>
                  <a:pt x="5552" y="1000"/>
                </a:lnTo>
                <a:lnTo>
                  <a:pt x="5552" y="994"/>
                </a:lnTo>
                <a:lnTo>
                  <a:pt x="5552" y="994"/>
                </a:lnTo>
                <a:lnTo>
                  <a:pt x="5552" y="970"/>
                </a:lnTo>
                <a:lnTo>
                  <a:pt x="5554" y="952"/>
                </a:lnTo>
                <a:lnTo>
                  <a:pt x="5556" y="938"/>
                </a:lnTo>
                <a:lnTo>
                  <a:pt x="5562" y="930"/>
                </a:lnTo>
                <a:lnTo>
                  <a:pt x="5570" y="924"/>
                </a:lnTo>
                <a:lnTo>
                  <a:pt x="5584" y="922"/>
                </a:lnTo>
                <a:lnTo>
                  <a:pt x="5602" y="922"/>
                </a:lnTo>
                <a:lnTo>
                  <a:pt x="5628" y="922"/>
                </a:lnTo>
                <a:lnTo>
                  <a:pt x="5628" y="922"/>
                </a:lnTo>
                <a:lnTo>
                  <a:pt x="5664" y="920"/>
                </a:lnTo>
                <a:lnTo>
                  <a:pt x="5674" y="920"/>
                </a:lnTo>
                <a:lnTo>
                  <a:pt x="5682" y="922"/>
                </a:lnTo>
                <a:lnTo>
                  <a:pt x="5692" y="926"/>
                </a:lnTo>
                <a:lnTo>
                  <a:pt x="5700" y="930"/>
                </a:lnTo>
                <a:lnTo>
                  <a:pt x="5700" y="930"/>
                </a:lnTo>
                <a:lnTo>
                  <a:pt x="5706" y="938"/>
                </a:lnTo>
                <a:lnTo>
                  <a:pt x="5706" y="944"/>
                </a:lnTo>
                <a:lnTo>
                  <a:pt x="5706" y="960"/>
                </a:lnTo>
                <a:lnTo>
                  <a:pt x="5706" y="960"/>
                </a:lnTo>
                <a:lnTo>
                  <a:pt x="5706" y="1222"/>
                </a:lnTo>
                <a:lnTo>
                  <a:pt x="5708" y="1484"/>
                </a:lnTo>
                <a:lnTo>
                  <a:pt x="5708" y="1484"/>
                </a:lnTo>
                <a:lnTo>
                  <a:pt x="5706" y="1502"/>
                </a:lnTo>
                <a:lnTo>
                  <a:pt x="5704" y="1508"/>
                </a:lnTo>
                <a:lnTo>
                  <a:pt x="5700" y="1512"/>
                </a:lnTo>
                <a:lnTo>
                  <a:pt x="5696" y="1516"/>
                </a:lnTo>
                <a:lnTo>
                  <a:pt x="5690" y="1518"/>
                </a:lnTo>
                <a:lnTo>
                  <a:pt x="5672" y="1518"/>
                </a:lnTo>
                <a:lnTo>
                  <a:pt x="5672" y="1518"/>
                </a:lnTo>
                <a:lnTo>
                  <a:pt x="66" y="1518"/>
                </a:lnTo>
                <a:lnTo>
                  <a:pt x="66" y="1518"/>
                </a:lnTo>
                <a:lnTo>
                  <a:pt x="30" y="1520"/>
                </a:lnTo>
                <a:lnTo>
                  <a:pt x="30" y="152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F160D19-4173-4C8C-BF23-D7A9D87945A6}"/>
              </a:ext>
            </a:extLst>
          </p:cNvPr>
          <p:cNvSpPr txBox="1"/>
          <p:nvPr/>
        </p:nvSpPr>
        <p:spPr>
          <a:xfrm>
            <a:off x="1884484" y="4139595"/>
            <a:ext cx="84230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000" b="1" i="0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 </a:t>
            </a:r>
            <a:r>
              <a:rPr lang="en-US" altLang="zh-TW" sz="3600" kern="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T</a:t>
            </a:r>
            <a:r>
              <a:rPr kumimoji="0" lang="en-US" altLang="zh-TW" sz="3600" i="0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hank you for your attention.</a:t>
            </a:r>
            <a:endParaRPr kumimoji="0" lang="zh-CN" altLang="en-US" sz="4000" i="0" u="none" strike="noStrike" kern="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E90495E2-8739-4EAD-8365-0160E46E75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9811" r="8302" b="21928"/>
          <a:stretch/>
        </p:blipFill>
        <p:spPr>
          <a:xfrm>
            <a:off x="3324663" y="1271115"/>
            <a:ext cx="5497863" cy="262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6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776270E-7C56-49A0-809D-21D6F6774E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77" r="53811"/>
          <a:stretch/>
        </p:blipFill>
        <p:spPr>
          <a:xfrm>
            <a:off x="-190500" y="0"/>
            <a:ext cx="4914899" cy="685800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43BF2745-5625-4962-8347-AAD5EAF8B92E}"/>
              </a:ext>
            </a:extLst>
          </p:cNvPr>
          <p:cNvSpPr/>
          <p:nvPr/>
        </p:nvSpPr>
        <p:spPr>
          <a:xfrm>
            <a:off x="-38100" y="0"/>
            <a:ext cx="4762500" cy="6858000"/>
          </a:xfrm>
          <a:prstGeom prst="rect">
            <a:avLst/>
          </a:prstGeom>
          <a:solidFill>
            <a:srgbClr val="6CBAFF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noFill/>
            </a:endParaRPr>
          </a:p>
        </p:txBody>
      </p:sp>
      <p:sp>
        <p:nvSpPr>
          <p:cNvPr id="9" name="文本占位符 24">
            <a:extLst>
              <a:ext uri="{FF2B5EF4-FFF2-40B4-BE49-F238E27FC236}">
                <a16:creationId xmlns:a16="http://schemas.microsoft.com/office/drawing/2014/main" id="{2AAD35B6-1989-48F3-A55B-608849AE280F}"/>
              </a:ext>
            </a:extLst>
          </p:cNvPr>
          <p:cNvSpPr txBox="1">
            <a:spLocks/>
          </p:cNvSpPr>
          <p:nvPr/>
        </p:nvSpPr>
        <p:spPr>
          <a:xfrm>
            <a:off x="3963466" y="1330089"/>
            <a:ext cx="469189" cy="6933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5400" dirty="0">
                <a:solidFill>
                  <a:srgbClr val="E9FA4C"/>
                </a:solidFill>
              </a:rPr>
              <a:t>1</a:t>
            </a:r>
            <a:endParaRPr lang="zh-CN" altLang="en-US" sz="7200" dirty="0">
              <a:solidFill>
                <a:srgbClr val="E9FA4C"/>
              </a:solidFill>
            </a:endParaRPr>
          </a:p>
        </p:txBody>
      </p:sp>
      <p:sp>
        <p:nvSpPr>
          <p:cNvPr id="10" name="文本占位符 24">
            <a:extLst>
              <a:ext uri="{FF2B5EF4-FFF2-40B4-BE49-F238E27FC236}">
                <a16:creationId xmlns:a16="http://schemas.microsoft.com/office/drawing/2014/main" id="{286EBF33-AD34-40B1-8249-244598086BAB}"/>
              </a:ext>
            </a:extLst>
          </p:cNvPr>
          <p:cNvSpPr txBox="1">
            <a:spLocks/>
          </p:cNvSpPr>
          <p:nvPr/>
        </p:nvSpPr>
        <p:spPr>
          <a:xfrm>
            <a:off x="3963467" y="2373854"/>
            <a:ext cx="469189" cy="6933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5400" dirty="0">
                <a:solidFill>
                  <a:srgbClr val="E9FA4C"/>
                </a:solidFill>
              </a:rPr>
              <a:t>2</a:t>
            </a:r>
            <a:endParaRPr lang="zh-CN" altLang="en-US" sz="7200" dirty="0">
              <a:solidFill>
                <a:srgbClr val="E9FA4C"/>
              </a:solidFill>
            </a:endParaRPr>
          </a:p>
        </p:txBody>
      </p:sp>
      <p:sp>
        <p:nvSpPr>
          <p:cNvPr id="11" name="文本占位符 24">
            <a:extLst>
              <a:ext uri="{FF2B5EF4-FFF2-40B4-BE49-F238E27FC236}">
                <a16:creationId xmlns:a16="http://schemas.microsoft.com/office/drawing/2014/main" id="{02B953D0-0E34-4A8B-BF73-79D3DEDBDA56}"/>
              </a:ext>
            </a:extLst>
          </p:cNvPr>
          <p:cNvSpPr txBox="1">
            <a:spLocks/>
          </p:cNvSpPr>
          <p:nvPr/>
        </p:nvSpPr>
        <p:spPr>
          <a:xfrm>
            <a:off x="3963467" y="3417619"/>
            <a:ext cx="469189" cy="6933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5400" dirty="0">
                <a:solidFill>
                  <a:srgbClr val="E9FA4C"/>
                </a:solidFill>
              </a:rPr>
              <a:t>3</a:t>
            </a:r>
            <a:endParaRPr lang="zh-CN" altLang="en-US" sz="7200" dirty="0">
              <a:solidFill>
                <a:srgbClr val="E9FA4C"/>
              </a:solidFill>
            </a:endParaRPr>
          </a:p>
        </p:txBody>
      </p:sp>
      <p:sp>
        <p:nvSpPr>
          <p:cNvPr id="12" name="文本占位符 24">
            <a:extLst>
              <a:ext uri="{FF2B5EF4-FFF2-40B4-BE49-F238E27FC236}">
                <a16:creationId xmlns:a16="http://schemas.microsoft.com/office/drawing/2014/main" id="{889F93A7-F325-42A3-9D5D-267F6438407C}"/>
              </a:ext>
            </a:extLst>
          </p:cNvPr>
          <p:cNvSpPr txBox="1">
            <a:spLocks/>
          </p:cNvSpPr>
          <p:nvPr/>
        </p:nvSpPr>
        <p:spPr>
          <a:xfrm>
            <a:off x="3963468" y="4465289"/>
            <a:ext cx="469189" cy="6933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5400" dirty="0">
                <a:solidFill>
                  <a:srgbClr val="E9FA4C"/>
                </a:solidFill>
              </a:rPr>
              <a:t>4</a:t>
            </a:r>
            <a:endParaRPr lang="zh-CN" altLang="en-US" sz="7200" dirty="0">
              <a:solidFill>
                <a:srgbClr val="E9FA4C"/>
              </a:solidFill>
            </a:endParaRPr>
          </a:p>
        </p:txBody>
      </p:sp>
      <p:sp>
        <p:nvSpPr>
          <p:cNvPr id="13" name="文本占位符 24">
            <a:extLst>
              <a:ext uri="{FF2B5EF4-FFF2-40B4-BE49-F238E27FC236}">
                <a16:creationId xmlns:a16="http://schemas.microsoft.com/office/drawing/2014/main" id="{A9882841-3BA0-4A86-9CAC-B5A3FEC64625}"/>
              </a:ext>
            </a:extLst>
          </p:cNvPr>
          <p:cNvSpPr txBox="1">
            <a:spLocks/>
          </p:cNvSpPr>
          <p:nvPr/>
        </p:nvSpPr>
        <p:spPr>
          <a:xfrm>
            <a:off x="3963468" y="5512959"/>
            <a:ext cx="469189" cy="6933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5400" dirty="0">
                <a:solidFill>
                  <a:srgbClr val="E9FA4C"/>
                </a:solidFill>
              </a:rPr>
              <a:t>5</a:t>
            </a:r>
            <a:endParaRPr lang="zh-CN" altLang="en-US" sz="7200" dirty="0">
              <a:solidFill>
                <a:srgbClr val="E9FA4C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3575AEA-EB06-443A-829A-34FC89B088BE}"/>
              </a:ext>
            </a:extLst>
          </p:cNvPr>
          <p:cNvSpPr txBox="1"/>
          <p:nvPr/>
        </p:nvSpPr>
        <p:spPr>
          <a:xfrm>
            <a:off x="230753" y="372701"/>
            <a:ext cx="4224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Overview</a:t>
            </a:r>
            <a:endParaRPr lang="zh-TW" altLang="en-US" sz="5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3E5BC112-BED0-4F69-A3BA-A73C7649FF89}"/>
              </a:ext>
            </a:extLst>
          </p:cNvPr>
          <p:cNvGrpSpPr/>
          <p:nvPr/>
        </p:nvGrpSpPr>
        <p:grpSpPr>
          <a:xfrm>
            <a:off x="4880233" y="1320827"/>
            <a:ext cx="6635906" cy="569801"/>
            <a:chOff x="4867274" y="1453597"/>
            <a:chExt cx="6635906" cy="569801"/>
          </a:xfrm>
        </p:grpSpPr>
        <p:sp>
          <p:nvSpPr>
            <p:cNvPr id="16" name="文本占位符 2">
              <a:extLst>
                <a:ext uri="{FF2B5EF4-FFF2-40B4-BE49-F238E27FC236}">
                  <a16:creationId xmlns:a16="http://schemas.microsoft.com/office/drawing/2014/main" id="{2B7D07C6-24BC-43DA-8186-C62499BCC848}"/>
                </a:ext>
              </a:extLst>
            </p:cNvPr>
            <p:cNvSpPr txBox="1">
              <a:spLocks/>
            </p:cNvSpPr>
            <p:nvPr/>
          </p:nvSpPr>
          <p:spPr>
            <a:xfrm>
              <a:off x="4867274" y="1453597"/>
              <a:ext cx="6635906" cy="42473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4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Motivation</a:t>
              </a:r>
              <a:endParaRPr lang="en-US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21" name="直線接點 20">
              <a:extLst>
                <a:ext uri="{FF2B5EF4-FFF2-40B4-BE49-F238E27FC236}">
                  <a16:creationId xmlns:a16="http://schemas.microsoft.com/office/drawing/2014/main" id="{5D3C4095-DC63-4B05-AA56-39F8D7519A7B}"/>
                </a:ext>
              </a:extLst>
            </p:cNvPr>
            <p:cNvCxnSpPr/>
            <p:nvPr/>
          </p:nvCxnSpPr>
          <p:spPr>
            <a:xfrm>
              <a:off x="4905106" y="2023398"/>
              <a:ext cx="6115574" cy="0"/>
            </a:xfrm>
            <a:prstGeom prst="line">
              <a:avLst/>
            </a:prstGeom>
            <a:ln w="38100">
              <a:solidFill>
                <a:srgbClr val="66B0FA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CE5124D1-43E9-4C41-80D4-B1CA6E9D0BB0}"/>
              </a:ext>
            </a:extLst>
          </p:cNvPr>
          <p:cNvGrpSpPr/>
          <p:nvPr/>
        </p:nvGrpSpPr>
        <p:grpSpPr>
          <a:xfrm>
            <a:off x="4838966" y="2374489"/>
            <a:ext cx="7512060" cy="569145"/>
            <a:chOff x="4867274" y="2498018"/>
            <a:chExt cx="7512060" cy="569145"/>
          </a:xfrm>
        </p:grpSpPr>
        <p:sp>
          <p:nvSpPr>
            <p:cNvPr id="17" name="文本占位符 2">
              <a:extLst>
                <a:ext uri="{FF2B5EF4-FFF2-40B4-BE49-F238E27FC236}">
                  <a16:creationId xmlns:a16="http://schemas.microsoft.com/office/drawing/2014/main" id="{D69083A8-C1F5-4DCB-B771-01FBC743B36F}"/>
                </a:ext>
              </a:extLst>
            </p:cNvPr>
            <p:cNvSpPr txBox="1">
              <a:spLocks/>
            </p:cNvSpPr>
            <p:nvPr/>
          </p:nvSpPr>
          <p:spPr>
            <a:xfrm>
              <a:off x="4867274" y="2498018"/>
              <a:ext cx="7512060" cy="42473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4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Open Data &amp; Solution</a:t>
              </a:r>
              <a:endParaRPr lang="en-US" altLang="zh-CN" sz="40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0E23D71A-AB96-406A-ACE6-C9BE31AC6689}"/>
                </a:ext>
              </a:extLst>
            </p:cNvPr>
            <p:cNvCxnSpPr/>
            <p:nvPr/>
          </p:nvCxnSpPr>
          <p:spPr>
            <a:xfrm>
              <a:off x="4905106" y="3067163"/>
              <a:ext cx="6115574" cy="0"/>
            </a:xfrm>
            <a:prstGeom prst="line">
              <a:avLst/>
            </a:prstGeom>
            <a:ln w="38100">
              <a:solidFill>
                <a:srgbClr val="66B0FA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FB41E0EB-CF5F-45EC-BAF5-582BB00902FE}"/>
              </a:ext>
            </a:extLst>
          </p:cNvPr>
          <p:cNvGrpSpPr/>
          <p:nvPr/>
        </p:nvGrpSpPr>
        <p:grpSpPr>
          <a:xfrm>
            <a:off x="4838967" y="3428397"/>
            <a:ext cx="6194672" cy="559021"/>
            <a:chOff x="4867274" y="3551907"/>
            <a:chExt cx="6194672" cy="559021"/>
          </a:xfrm>
        </p:grpSpPr>
        <p:sp>
          <p:nvSpPr>
            <p:cNvPr id="18" name="文本占位符 2">
              <a:extLst>
                <a:ext uri="{FF2B5EF4-FFF2-40B4-BE49-F238E27FC236}">
                  <a16:creationId xmlns:a16="http://schemas.microsoft.com/office/drawing/2014/main" id="{94286832-B244-4B77-9982-76CA707E3ACE}"/>
                </a:ext>
              </a:extLst>
            </p:cNvPr>
            <p:cNvSpPr txBox="1">
              <a:spLocks/>
            </p:cNvSpPr>
            <p:nvPr/>
          </p:nvSpPr>
          <p:spPr>
            <a:xfrm>
              <a:off x="4867274" y="3551907"/>
              <a:ext cx="6194672" cy="42473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4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Features</a:t>
              </a:r>
              <a:r>
                <a:rPr lang="en-US" altLang="zh-TW" sz="32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endParaRPr lang="en-US" altLang="zh-CN" sz="32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23" name="直線接點 22">
              <a:extLst>
                <a:ext uri="{FF2B5EF4-FFF2-40B4-BE49-F238E27FC236}">
                  <a16:creationId xmlns:a16="http://schemas.microsoft.com/office/drawing/2014/main" id="{AC100D07-BB0E-42CF-9414-CE340D3E79B8}"/>
                </a:ext>
              </a:extLst>
            </p:cNvPr>
            <p:cNvCxnSpPr/>
            <p:nvPr/>
          </p:nvCxnSpPr>
          <p:spPr>
            <a:xfrm>
              <a:off x="4905106" y="4110928"/>
              <a:ext cx="6115574" cy="0"/>
            </a:xfrm>
            <a:prstGeom prst="line">
              <a:avLst/>
            </a:prstGeom>
            <a:ln w="38100">
              <a:solidFill>
                <a:srgbClr val="66B0FA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A4BD784A-6125-49E9-BE62-E05AF772E1B9}"/>
              </a:ext>
            </a:extLst>
          </p:cNvPr>
          <p:cNvGrpSpPr/>
          <p:nvPr/>
        </p:nvGrpSpPr>
        <p:grpSpPr>
          <a:xfrm>
            <a:off x="4838966" y="4485683"/>
            <a:ext cx="6153407" cy="559021"/>
            <a:chOff x="4838966" y="4599577"/>
            <a:chExt cx="6153407" cy="559021"/>
          </a:xfrm>
        </p:grpSpPr>
        <p:sp>
          <p:nvSpPr>
            <p:cNvPr id="19" name="文本占位符 2">
              <a:extLst>
                <a:ext uri="{FF2B5EF4-FFF2-40B4-BE49-F238E27FC236}">
                  <a16:creationId xmlns:a16="http://schemas.microsoft.com/office/drawing/2014/main" id="{8D98DEA7-6EBE-4383-95E2-047FDA5797C0}"/>
                </a:ext>
              </a:extLst>
            </p:cNvPr>
            <p:cNvSpPr txBox="1">
              <a:spLocks/>
            </p:cNvSpPr>
            <p:nvPr/>
          </p:nvSpPr>
          <p:spPr>
            <a:xfrm>
              <a:off x="4838966" y="4599577"/>
              <a:ext cx="6153406" cy="42473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4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Business Model</a:t>
              </a:r>
              <a:endParaRPr lang="en-US" altLang="zh-CN" sz="40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24" name="直線接點 23">
              <a:extLst>
                <a:ext uri="{FF2B5EF4-FFF2-40B4-BE49-F238E27FC236}">
                  <a16:creationId xmlns:a16="http://schemas.microsoft.com/office/drawing/2014/main" id="{9A9A6B62-1985-41E9-A701-429A68F0C90B}"/>
                </a:ext>
              </a:extLst>
            </p:cNvPr>
            <p:cNvCxnSpPr/>
            <p:nvPr/>
          </p:nvCxnSpPr>
          <p:spPr>
            <a:xfrm>
              <a:off x="4876799" y="5158598"/>
              <a:ext cx="6115574" cy="0"/>
            </a:xfrm>
            <a:prstGeom prst="line">
              <a:avLst/>
            </a:prstGeom>
            <a:ln w="38100">
              <a:solidFill>
                <a:srgbClr val="66B0FA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7DA839C0-640F-4C1B-9749-5C13196A221A}"/>
              </a:ext>
            </a:extLst>
          </p:cNvPr>
          <p:cNvGrpSpPr/>
          <p:nvPr/>
        </p:nvGrpSpPr>
        <p:grpSpPr>
          <a:xfrm>
            <a:off x="4848491" y="5538259"/>
            <a:ext cx="6143881" cy="555525"/>
            <a:chOff x="4876799" y="5650743"/>
            <a:chExt cx="6143881" cy="555525"/>
          </a:xfrm>
        </p:grpSpPr>
        <p:sp>
          <p:nvSpPr>
            <p:cNvPr id="20" name="文本占位符 2">
              <a:extLst>
                <a:ext uri="{FF2B5EF4-FFF2-40B4-BE49-F238E27FC236}">
                  <a16:creationId xmlns:a16="http://schemas.microsoft.com/office/drawing/2014/main" id="{185EBFAD-30B1-46AD-BE42-C410592D1F4A}"/>
                </a:ext>
              </a:extLst>
            </p:cNvPr>
            <p:cNvSpPr txBox="1">
              <a:spLocks/>
            </p:cNvSpPr>
            <p:nvPr/>
          </p:nvSpPr>
          <p:spPr>
            <a:xfrm>
              <a:off x="4876799" y="5650743"/>
              <a:ext cx="3924301" cy="42473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4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Demo</a:t>
              </a:r>
              <a:endParaRPr lang="en-US" altLang="zh-CN" sz="32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25" name="直線接點 24">
              <a:extLst>
                <a:ext uri="{FF2B5EF4-FFF2-40B4-BE49-F238E27FC236}">
                  <a16:creationId xmlns:a16="http://schemas.microsoft.com/office/drawing/2014/main" id="{0F7ECAD1-080A-49FB-9EE8-492BCEDEED5E}"/>
                </a:ext>
              </a:extLst>
            </p:cNvPr>
            <p:cNvCxnSpPr/>
            <p:nvPr/>
          </p:nvCxnSpPr>
          <p:spPr>
            <a:xfrm>
              <a:off x="4905106" y="6206268"/>
              <a:ext cx="6115574" cy="0"/>
            </a:xfrm>
            <a:prstGeom prst="line">
              <a:avLst/>
            </a:prstGeom>
            <a:ln w="38100">
              <a:solidFill>
                <a:srgbClr val="66B0FA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圖片 30">
            <a:extLst>
              <a:ext uri="{FF2B5EF4-FFF2-40B4-BE49-F238E27FC236}">
                <a16:creationId xmlns:a16="http://schemas.microsoft.com/office/drawing/2014/main" id="{81E0C2C7-CE65-4753-8A65-B56C8D5EB8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9811" r="8302" b="21928"/>
          <a:stretch/>
        </p:blipFill>
        <p:spPr>
          <a:xfrm>
            <a:off x="10727918" y="67047"/>
            <a:ext cx="1281283" cy="61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20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9">
            <a:extLst>
              <a:ext uri="{FF2B5EF4-FFF2-40B4-BE49-F238E27FC236}">
                <a16:creationId xmlns:a16="http://schemas.microsoft.com/office/drawing/2014/main" id="{4E8262A7-522D-4085-A5F2-74BD4C5AE36F}"/>
              </a:ext>
            </a:extLst>
          </p:cNvPr>
          <p:cNvSpPr txBox="1">
            <a:spLocks/>
          </p:cNvSpPr>
          <p:nvPr/>
        </p:nvSpPr>
        <p:spPr>
          <a:xfrm>
            <a:off x="4852858" y="277919"/>
            <a:ext cx="2401675" cy="42055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Motivation</a:t>
            </a:r>
            <a:endParaRPr lang="en-US" altLang="zh-C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84748E4A-AB36-4805-800D-CCF7270CB893}"/>
              </a:ext>
            </a:extLst>
          </p:cNvPr>
          <p:cNvCxnSpPr>
            <a:cxnSpLocks/>
          </p:cNvCxnSpPr>
          <p:nvPr/>
        </p:nvCxnSpPr>
        <p:spPr>
          <a:xfrm>
            <a:off x="3915893" y="813393"/>
            <a:ext cx="4275607" cy="0"/>
          </a:xfrm>
          <a:prstGeom prst="line">
            <a:avLst/>
          </a:prstGeom>
          <a:ln w="38100">
            <a:solidFill>
              <a:srgbClr val="66B0FA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>
            <a:extLst>
              <a:ext uri="{FF2B5EF4-FFF2-40B4-BE49-F238E27FC236}">
                <a16:creationId xmlns:a16="http://schemas.microsoft.com/office/drawing/2014/main" id="{EA1C1256-85C1-459A-B21A-029445E36A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9811" r="8302" b="21928"/>
          <a:stretch/>
        </p:blipFill>
        <p:spPr>
          <a:xfrm>
            <a:off x="10727918" y="67047"/>
            <a:ext cx="1281283" cy="611309"/>
          </a:xfrm>
          <a:prstGeom prst="rect">
            <a:avLst/>
          </a:prstGeom>
        </p:spPr>
      </p:pic>
      <p:grpSp>
        <p:nvGrpSpPr>
          <p:cNvPr id="25" name="组合 1">
            <a:extLst>
              <a:ext uri="{FF2B5EF4-FFF2-40B4-BE49-F238E27FC236}">
                <a16:creationId xmlns:a16="http://schemas.microsoft.com/office/drawing/2014/main" id="{306D827F-644A-46F0-9C3C-846F236B97A2}"/>
              </a:ext>
            </a:extLst>
          </p:cNvPr>
          <p:cNvGrpSpPr/>
          <p:nvPr/>
        </p:nvGrpSpPr>
        <p:grpSpPr>
          <a:xfrm>
            <a:off x="5371853" y="1744250"/>
            <a:ext cx="3040385" cy="1792314"/>
            <a:chOff x="5321862" y="2781207"/>
            <a:chExt cx="2266183" cy="1335920"/>
          </a:xfrm>
          <a:solidFill>
            <a:schemeClr val="accent2"/>
          </a:solidFill>
        </p:grpSpPr>
        <p:sp>
          <p:nvSpPr>
            <p:cNvPr id="26" name="直角三角形 25">
              <a:extLst>
                <a:ext uri="{FF2B5EF4-FFF2-40B4-BE49-F238E27FC236}">
                  <a16:creationId xmlns:a16="http://schemas.microsoft.com/office/drawing/2014/main" id="{A4E97765-EAB2-4BA2-83BF-0987993553DE}"/>
                </a:ext>
              </a:extLst>
            </p:cNvPr>
            <p:cNvSpPr/>
            <p:nvPr/>
          </p:nvSpPr>
          <p:spPr>
            <a:xfrm rot="1800000">
              <a:off x="5343050" y="2781207"/>
              <a:ext cx="2244995" cy="133592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矩形 7">
              <a:extLst>
                <a:ext uri="{FF2B5EF4-FFF2-40B4-BE49-F238E27FC236}">
                  <a16:creationId xmlns:a16="http://schemas.microsoft.com/office/drawing/2014/main" id="{11065151-9DB3-48F2-B327-4BC2F9C1FC7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00000">
              <a:off x="5321862" y="3334844"/>
              <a:ext cx="675309" cy="29822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lvl="0" defTabSz="914400">
                <a:defRPr/>
              </a:pPr>
              <a:r>
                <a:rPr lang="en-US" altLang="zh-TW" sz="2000" b="1" kern="0" dirty="0">
                  <a:solidFill>
                    <a:schemeClr val="bg1"/>
                  </a:solidFill>
                  <a:cs typeface="+mn-ea"/>
                  <a:sym typeface="+mn-lt"/>
                </a:rPr>
                <a:t>Renter</a:t>
              </a:r>
              <a:endParaRPr lang="zh-CN" altLang="en-US" sz="2000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8" name="组合 2">
            <a:extLst>
              <a:ext uri="{FF2B5EF4-FFF2-40B4-BE49-F238E27FC236}">
                <a16:creationId xmlns:a16="http://schemas.microsoft.com/office/drawing/2014/main" id="{03475562-43B7-498F-85D1-BF24A1B28C4B}"/>
              </a:ext>
            </a:extLst>
          </p:cNvPr>
          <p:cNvGrpSpPr/>
          <p:nvPr/>
        </p:nvGrpSpPr>
        <p:grpSpPr>
          <a:xfrm>
            <a:off x="5388987" y="4583034"/>
            <a:ext cx="3011959" cy="2005985"/>
            <a:chOff x="5343007" y="4889289"/>
            <a:chExt cx="2244995" cy="1495182"/>
          </a:xfrm>
          <a:solidFill>
            <a:schemeClr val="accent1"/>
          </a:solidFill>
        </p:grpSpPr>
        <p:sp>
          <p:nvSpPr>
            <p:cNvPr id="29" name="直角三角形 28">
              <a:extLst>
                <a:ext uri="{FF2B5EF4-FFF2-40B4-BE49-F238E27FC236}">
                  <a16:creationId xmlns:a16="http://schemas.microsoft.com/office/drawing/2014/main" id="{6A752FCE-DC82-4BA5-B01C-999CE9F9BFCA}"/>
                </a:ext>
              </a:extLst>
            </p:cNvPr>
            <p:cNvSpPr/>
            <p:nvPr/>
          </p:nvSpPr>
          <p:spPr>
            <a:xfrm rot="8990440">
              <a:off x="5343007" y="5048551"/>
              <a:ext cx="2244995" cy="133592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0" name="矩形 7">
              <a:extLst>
                <a:ext uri="{FF2B5EF4-FFF2-40B4-BE49-F238E27FC236}">
                  <a16:creationId xmlns:a16="http://schemas.microsoft.com/office/drawing/2014/main" id="{8B6A82E1-757F-4CAE-ADFF-D10E688E0D7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9800000" flipH="1">
              <a:off x="6092099" y="4889289"/>
              <a:ext cx="1141287" cy="29822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lvl="0" defTabSz="914400">
                <a:defRPr/>
              </a:pPr>
              <a:r>
                <a:rPr lang="en-US" altLang="zh-TW" sz="2000" b="1" kern="0" dirty="0">
                  <a:solidFill>
                    <a:schemeClr val="bg1"/>
                  </a:solidFill>
                  <a:cs typeface="+mn-ea"/>
                  <a:sym typeface="+mn-lt"/>
                </a:rPr>
                <a:t>House buyer</a:t>
              </a:r>
              <a:endParaRPr lang="zh-CN" altLang="en-US" sz="2000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" name="组合 6">
            <a:extLst>
              <a:ext uri="{FF2B5EF4-FFF2-40B4-BE49-F238E27FC236}">
                <a16:creationId xmlns:a16="http://schemas.microsoft.com/office/drawing/2014/main" id="{C534713A-3CD0-46C7-9F57-F4ED5782FF46}"/>
              </a:ext>
            </a:extLst>
          </p:cNvPr>
          <p:cNvGrpSpPr/>
          <p:nvPr/>
        </p:nvGrpSpPr>
        <p:grpSpPr>
          <a:xfrm>
            <a:off x="3370035" y="2659776"/>
            <a:ext cx="1792313" cy="3011957"/>
            <a:chOff x="3823495" y="3454297"/>
            <a:chExt cx="1335921" cy="2244994"/>
          </a:xfrm>
          <a:solidFill>
            <a:schemeClr val="accent3"/>
          </a:solidFill>
        </p:grpSpPr>
        <p:sp>
          <p:nvSpPr>
            <p:cNvPr id="32" name="直角三角形 31">
              <a:extLst>
                <a:ext uri="{FF2B5EF4-FFF2-40B4-BE49-F238E27FC236}">
                  <a16:creationId xmlns:a16="http://schemas.microsoft.com/office/drawing/2014/main" id="{2160A7AE-3ED4-46B6-AC7A-B6280D8D1DDC}"/>
                </a:ext>
              </a:extLst>
            </p:cNvPr>
            <p:cNvSpPr/>
            <p:nvPr/>
          </p:nvSpPr>
          <p:spPr>
            <a:xfrm rot="16200000">
              <a:off x="3368959" y="3908833"/>
              <a:ext cx="2244994" cy="133592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3" name="矩形 7">
              <a:extLst>
                <a:ext uri="{FF2B5EF4-FFF2-40B4-BE49-F238E27FC236}">
                  <a16:creationId xmlns:a16="http://schemas.microsoft.com/office/drawing/2014/main" id="{E768B661-CA05-44C1-9392-84DF8C8B2C2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4246879" y="5315092"/>
              <a:ext cx="793597" cy="29822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lvl="0" algn="r" defTabSz="914400">
                <a:defRPr/>
              </a:pPr>
              <a:r>
                <a:rPr lang="en-US" altLang="zh-CN" sz="2000" b="1" kern="0" dirty="0">
                  <a:solidFill>
                    <a:schemeClr val="bg1"/>
                  </a:solidFill>
                  <a:cs typeface="+mn-ea"/>
                  <a:sym typeface="+mn-lt"/>
                </a:rPr>
                <a:t>Traveler</a:t>
              </a:r>
              <a:endParaRPr lang="zh-CN" altLang="en-US" sz="2000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7" name="TextBox 18">
            <a:extLst>
              <a:ext uri="{FF2B5EF4-FFF2-40B4-BE49-F238E27FC236}">
                <a16:creationId xmlns:a16="http://schemas.microsoft.com/office/drawing/2014/main" id="{5368F308-E686-42EA-9CA1-ADF9336F4F97}"/>
              </a:ext>
            </a:extLst>
          </p:cNvPr>
          <p:cNvSpPr txBox="1"/>
          <p:nvPr/>
        </p:nvSpPr>
        <p:spPr>
          <a:xfrm>
            <a:off x="7309270" y="2245658"/>
            <a:ext cx="4157005" cy="937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>
              <a:lnSpc>
                <a:spcPct val="130000"/>
              </a:lnSpc>
              <a:defRPr/>
            </a:pPr>
            <a:r>
              <a:rPr lang="en-US" altLang="zh-TW" sz="22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To obtain information about shopping district.</a:t>
            </a:r>
            <a:r>
              <a:rPr lang="zh-TW" altLang="en-US" sz="22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  <a:endParaRPr lang="zh-CN" altLang="en-US" sz="2200" kern="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8" name="文本框 18">
            <a:extLst>
              <a:ext uri="{FF2B5EF4-FFF2-40B4-BE49-F238E27FC236}">
                <a16:creationId xmlns:a16="http://schemas.microsoft.com/office/drawing/2014/main" id="{4D51C726-B3C2-4D03-A2B9-AF49C591A6BF}"/>
              </a:ext>
            </a:extLst>
          </p:cNvPr>
          <p:cNvSpPr txBox="1"/>
          <p:nvPr/>
        </p:nvSpPr>
        <p:spPr>
          <a:xfrm>
            <a:off x="7975292" y="1764106"/>
            <a:ext cx="3141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en-US" altLang="zh-TW" sz="2800" b="1" kern="0" dirty="0">
                <a:solidFill>
                  <a:schemeClr val="accent2"/>
                </a:solidFill>
                <a:cs typeface="+mn-ea"/>
                <a:sym typeface="+mn-lt"/>
              </a:rPr>
              <a:t>Renter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TextBox 18">
            <a:extLst>
              <a:ext uri="{FF2B5EF4-FFF2-40B4-BE49-F238E27FC236}">
                <a16:creationId xmlns:a16="http://schemas.microsoft.com/office/drawing/2014/main" id="{B6E4EB61-0D21-4A16-B729-6C03A52BCC67}"/>
              </a:ext>
            </a:extLst>
          </p:cNvPr>
          <p:cNvSpPr txBox="1"/>
          <p:nvPr/>
        </p:nvSpPr>
        <p:spPr>
          <a:xfrm>
            <a:off x="8645962" y="4679659"/>
            <a:ext cx="3334511" cy="937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>
              <a:lnSpc>
                <a:spcPct val="130000"/>
              </a:lnSpc>
              <a:defRPr/>
            </a:pPr>
            <a:r>
              <a:rPr lang="en-US" altLang="zh-CN" sz="22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Vital function and crime rate will affect house price.</a:t>
            </a:r>
            <a:endParaRPr lang="zh-CN" altLang="en-US" sz="2200" kern="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文本框 20">
            <a:extLst>
              <a:ext uri="{FF2B5EF4-FFF2-40B4-BE49-F238E27FC236}">
                <a16:creationId xmlns:a16="http://schemas.microsoft.com/office/drawing/2014/main" id="{6AF585D1-6CAB-4F86-B996-7782237A303A}"/>
              </a:ext>
            </a:extLst>
          </p:cNvPr>
          <p:cNvSpPr txBox="1"/>
          <p:nvPr/>
        </p:nvSpPr>
        <p:spPr>
          <a:xfrm>
            <a:off x="9395298" y="4169393"/>
            <a:ext cx="2082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en-US" altLang="zh-TW" sz="2800" b="1" kern="0" dirty="0">
                <a:solidFill>
                  <a:schemeClr val="accent1"/>
                </a:solidFill>
                <a:cs typeface="+mn-ea"/>
                <a:sym typeface="+mn-lt"/>
              </a:rPr>
              <a:t>House buyer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TextBox 18">
            <a:extLst>
              <a:ext uri="{FF2B5EF4-FFF2-40B4-BE49-F238E27FC236}">
                <a16:creationId xmlns:a16="http://schemas.microsoft.com/office/drawing/2014/main" id="{D6481B1A-05A3-4B64-A6FE-71D29DD9E968}"/>
              </a:ext>
            </a:extLst>
          </p:cNvPr>
          <p:cNvSpPr txBox="1"/>
          <p:nvPr/>
        </p:nvSpPr>
        <p:spPr>
          <a:xfrm>
            <a:off x="187094" y="3614987"/>
            <a:ext cx="3956149" cy="937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>
              <a:lnSpc>
                <a:spcPct val="130000"/>
              </a:lnSpc>
              <a:defRPr/>
            </a:pPr>
            <a:r>
              <a:rPr lang="en-US" altLang="zh-TW" sz="22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Information about Life-safety and local food.</a:t>
            </a:r>
          </a:p>
        </p:txBody>
      </p:sp>
      <p:sp>
        <p:nvSpPr>
          <p:cNvPr id="42" name="文本框 22">
            <a:extLst>
              <a:ext uri="{FF2B5EF4-FFF2-40B4-BE49-F238E27FC236}">
                <a16:creationId xmlns:a16="http://schemas.microsoft.com/office/drawing/2014/main" id="{2AE350A1-0A59-45AD-8319-60E19D64A43C}"/>
              </a:ext>
            </a:extLst>
          </p:cNvPr>
          <p:cNvSpPr txBox="1"/>
          <p:nvPr/>
        </p:nvSpPr>
        <p:spPr>
          <a:xfrm>
            <a:off x="891799" y="3098661"/>
            <a:ext cx="31415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kern="0" dirty="0">
                <a:solidFill>
                  <a:schemeClr val="accent3"/>
                </a:solidFill>
                <a:cs typeface="+mn-ea"/>
                <a:sym typeface="+mn-lt"/>
              </a:rPr>
              <a:t>Traveler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44" name="圖片 43" descr="一張含有 向量圖形 的圖片&#10;&#10;描述是以高可信度產生">
            <a:extLst>
              <a:ext uri="{FF2B5EF4-FFF2-40B4-BE49-F238E27FC236}">
                <a16:creationId xmlns:a16="http://schemas.microsoft.com/office/drawing/2014/main" id="{08114771-7463-453E-9F7F-BE0901A748E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00B05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261906" y="3387656"/>
            <a:ext cx="1522095" cy="1522095"/>
          </a:xfrm>
          <a:prstGeom prst="rect">
            <a:avLst/>
          </a:prstGeom>
        </p:spPr>
      </p:pic>
      <p:sp>
        <p:nvSpPr>
          <p:cNvPr id="45" name="矩形 7">
            <a:extLst>
              <a:ext uri="{FF2B5EF4-FFF2-40B4-BE49-F238E27FC236}">
                <a16:creationId xmlns:a16="http://schemas.microsoft.com/office/drawing/2014/main" id="{7A65C049-1F27-4F34-B56D-6C1E6D5F21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3653" y="3748647"/>
            <a:ext cx="967485" cy="70788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Life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Safety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197F457-1349-4869-937A-6DB260A3975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072267" y="2835074"/>
            <a:ext cx="635258" cy="63525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17AA66CA-0693-4755-97B2-C671A3FF075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768278" y="3900284"/>
            <a:ext cx="680795" cy="680795"/>
          </a:xfrm>
          <a:prstGeom prst="rect">
            <a:avLst/>
          </a:prstGeom>
        </p:spPr>
      </p:pic>
      <p:pic>
        <p:nvPicPr>
          <p:cNvPr id="12" name="圖片 11" descr="一張含有 建築物 的圖片&#10;&#10;描述是以高可信度產生">
            <a:extLst>
              <a:ext uri="{FF2B5EF4-FFF2-40B4-BE49-F238E27FC236}">
                <a16:creationId xmlns:a16="http://schemas.microsoft.com/office/drawing/2014/main" id="{9A4CCAFD-F4B1-430A-9E57-93C39E5563DE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20619" y="1579107"/>
            <a:ext cx="654673" cy="654673"/>
          </a:xfrm>
          <a:prstGeom prst="rect">
            <a:avLst/>
          </a:prstGeom>
        </p:spPr>
      </p:pic>
      <p:sp>
        <p:nvSpPr>
          <p:cNvPr id="34" name="文字方塊 33">
            <a:extLst>
              <a:ext uri="{FF2B5EF4-FFF2-40B4-BE49-F238E27FC236}">
                <a16:creationId xmlns:a16="http://schemas.microsoft.com/office/drawing/2014/main" id="{E6CE0A38-D137-45D5-B629-223B0BC1A8D0}"/>
              </a:ext>
            </a:extLst>
          </p:cNvPr>
          <p:cNvSpPr txBox="1"/>
          <p:nvPr/>
        </p:nvSpPr>
        <p:spPr>
          <a:xfrm>
            <a:off x="3367326" y="5668185"/>
            <a:ext cx="5267294" cy="81458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TW" sz="40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Open Data</a:t>
            </a:r>
            <a:endParaRPr lang="zh-TW" altLang="en-US" sz="40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58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  <p:bldP spid="42" grpId="0"/>
      <p:bldP spid="45" grpId="0"/>
      <p:bldP spid="3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>
            <a:extLst>
              <a:ext uri="{FF2B5EF4-FFF2-40B4-BE49-F238E27FC236}">
                <a16:creationId xmlns:a16="http://schemas.microsoft.com/office/drawing/2014/main" id="{06489B01-572B-4F48-8932-95CE1280D6F8}"/>
              </a:ext>
            </a:extLst>
          </p:cNvPr>
          <p:cNvGrpSpPr/>
          <p:nvPr/>
        </p:nvGrpSpPr>
        <p:grpSpPr>
          <a:xfrm>
            <a:off x="3086513" y="275584"/>
            <a:ext cx="5934365" cy="538402"/>
            <a:chOff x="2849310" y="275584"/>
            <a:chExt cx="5934365" cy="538402"/>
          </a:xfrm>
        </p:grpSpPr>
        <p:sp>
          <p:nvSpPr>
            <p:cNvPr id="4" name="文本占位符 9">
              <a:extLst>
                <a:ext uri="{FF2B5EF4-FFF2-40B4-BE49-F238E27FC236}">
                  <a16:creationId xmlns:a16="http://schemas.microsoft.com/office/drawing/2014/main" id="{4E8262A7-522D-4085-A5F2-74BD4C5AE36F}"/>
                </a:ext>
              </a:extLst>
            </p:cNvPr>
            <p:cNvSpPr txBox="1">
              <a:spLocks/>
            </p:cNvSpPr>
            <p:nvPr/>
          </p:nvSpPr>
          <p:spPr>
            <a:xfrm>
              <a:off x="3238193" y="275584"/>
              <a:ext cx="5214709" cy="42055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32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Open Data &amp; Solution 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(1/3)</a:t>
              </a:r>
              <a:endParaRPr lang="en-US" altLang="zh-CN" sz="32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84748E4A-AB36-4805-800D-CCF7270CB893}"/>
                </a:ext>
              </a:extLst>
            </p:cNvPr>
            <p:cNvCxnSpPr>
              <a:cxnSpLocks/>
            </p:cNvCxnSpPr>
            <p:nvPr/>
          </p:nvCxnSpPr>
          <p:spPr>
            <a:xfrm>
              <a:off x="2849310" y="813986"/>
              <a:ext cx="5934365" cy="0"/>
            </a:xfrm>
            <a:prstGeom prst="line">
              <a:avLst/>
            </a:prstGeom>
            <a:ln w="38100">
              <a:solidFill>
                <a:srgbClr val="66B0FA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EA1C1256-85C1-459A-B21A-029445E36A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9811" r="8302" b="21928"/>
          <a:stretch/>
        </p:blipFill>
        <p:spPr>
          <a:xfrm>
            <a:off x="10727918" y="67047"/>
            <a:ext cx="1281283" cy="611309"/>
          </a:xfrm>
          <a:prstGeom prst="rect">
            <a:avLst/>
          </a:prstGeom>
        </p:spPr>
      </p:pic>
      <p:sp>
        <p:nvSpPr>
          <p:cNvPr id="43" name="TextBox 18">
            <a:extLst>
              <a:ext uri="{FF2B5EF4-FFF2-40B4-BE49-F238E27FC236}">
                <a16:creationId xmlns:a16="http://schemas.microsoft.com/office/drawing/2014/main" id="{2DA9A927-7936-4CE3-82E5-30829E2E16F3}"/>
              </a:ext>
            </a:extLst>
          </p:cNvPr>
          <p:cNvSpPr txBox="1"/>
          <p:nvPr/>
        </p:nvSpPr>
        <p:spPr>
          <a:xfrm>
            <a:off x="6008462" y="1891594"/>
            <a:ext cx="5905242" cy="451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lang="en-US" altLang="zh-CN" sz="2000" kern="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Location, type, and volume.</a:t>
            </a:r>
            <a:endParaRPr lang="zh-CN" altLang="en-US" sz="2000" kern="0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9BA3F24D-F936-4E1A-87B3-DC5FD2124ED1}"/>
              </a:ext>
            </a:extLst>
          </p:cNvPr>
          <p:cNvSpPr/>
          <p:nvPr/>
        </p:nvSpPr>
        <p:spPr>
          <a:xfrm>
            <a:off x="6097052" y="2479037"/>
            <a:ext cx="3895725" cy="5167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defRPr/>
            </a:pPr>
            <a:r>
              <a:rPr lang="en-US" altLang="zh-TW" sz="2800" b="1" kern="0" dirty="0">
                <a:solidFill>
                  <a:schemeClr val="bg1"/>
                </a:solidFill>
                <a:cs typeface="+mn-ea"/>
                <a:sym typeface="+mn-lt"/>
              </a:rPr>
              <a:t>Traffic Accident Dataset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6929090C-05DF-4D39-95C9-002895376381}"/>
              </a:ext>
            </a:extLst>
          </p:cNvPr>
          <p:cNvGrpSpPr/>
          <p:nvPr/>
        </p:nvGrpSpPr>
        <p:grpSpPr>
          <a:xfrm>
            <a:off x="732588" y="1451674"/>
            <a:ext cx="4522080" cy="4340738"/>
            <a:chOff x="169051" y="1136747"/>
            <a:chExt cx="4522080" cy="4340738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DC0775FA-7DD9-497B-8BA9-4D3F49B9C5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960" t="5181" r="4577"/>
            <a:stretch/>
          </p:blipFill>
          <p:spPr>
            <a:xfrm>
              <a:off x="858219" y="3180777"/>
              <a:ext cx="3209925" cy="2296708"/>
            </a:xfrm>
            <a:prstGeom prst="rect">
              <a:avLst/>
            </a:prstGeom>
          </p:spPr>
        </p:pic>
        <p:sp>
          <p:nvSpPr>
            <p:cNvPr id="23" name="椭圆形标注 8">
              <a:extLst>
                <a:ext uri="{FF2B5EF4-FFF2-40B4-BE49-F238E27FC236}">
                  <a16:creationId xmlns:a16="http://schemas.microsoft.com/office/drawing/2014/main" id="{3800C79E-DF31-4861-A42F-C7967C9FA29A}"/>
                </a:ext>
              </a:extLst>
            </p:cNvPr>
            <p:cNvSpPr/>
            <p:nvPr/>
          </p:nvSpPr>
          <p:spPr>
            <a:xfrm>
              <a:off x="1622224" y="1136747"/>
              <a:ext cx="1572467" cy="1548642"/>
            </a:xfrm>
            <a:prstGeom prst="wedgeEllipseCallout">
              <a:avLst>
                <a:gd name="adj1" fmla="val 1137"/>
                <a:gd name="adj2" fmla="val 67115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b="1" kern="0" dirty="0">
                  <a:solidFill>
                    <a:schemeClr val="bg1"/>
                  </a:solidFill>
                  <a:cs typeface="+mn-ea"/>
                  <a:sym typeface="+mn-lt"/>
                </a:rPr>
                <a:t>Taiwan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椭圆形标注 9">
              <a:extLst>
                <a:ext uri="{FF2B5EF4-FFF2-40B4-BE49-F238E27FC236}">
                  <a16:creationId xmlns:a16="http://schemas.microsoft.com/office/drawing/2014/main" id="{5775A06A-824B-459D-B919-95F183259649}"/>
                </a:ext>
              </a:extLst>
            </p:cNvPr>
            <p:cNvSpPr/>
            <p:nvPr/>
          </p:nvSpPr>
          <p:spPr>
            <a:xfrm rot="1300665">
              <a:off x="3105612" y="1955897"/>
              <a:ext cx="1585519" cy="1561496"/>
            </a:xfrm>
            <a:prstGeom prst="wedgeEllipseCallout">
              <a:avLst>
                <a:gd name="adj1" fmla="val -5043"/>
                <a:gd name="adj2" fmla="val 65715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b="1" kern="0" dirty="0">
                  <a:solidFill>
                    <a:schemeClr val="bg1"/>
                  </a:solidFill>
                  <a:cs typeface="+mn-ea"/>
                  <a:sym typeface="+mn-lt"/>
                </a:rPr>
                <a:t>Japan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4" name="椭圆形标注 10">
              <a:extLst>
                <a:ext uri="{FF2B5EF4-FFF2-40B4-BE49-F238E27FC236}">
                  <a16:creationId xmlns:a16="http://schemas.microsoft.com/office/drawing/2014/main" id="{537AB418-D0D0-48F9-999D-D98A2F826ABA}"/>
                </a:ext>
              </a:extLst>
            </p:cNvPr>
            <p:cNvSpPr/>
            <p:nvPr/>
          </p:nvSpPr>
          <p:spPr>
            <a:xfrm rot="20076389">
              <a:off x="169051" y="2070632"/>
              <a:ext cx="1618612" cy="1594087"/>
            </a:xfrm>
            <a:prstGeom prst="wedgeEllipseCallout">
              <a:avLst>
                <a:gd name="adj1" fmla="val 11223"/>
                <a:gd name="adj2" fmla="val 64601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b="1" kern="0" dirty="0">
                  <a:solidFill>
                    <a:schemeClr val="bg1"/>
                  </a:solidFill>
                  <a:cs typeface="+mn-ea"/>
                  <a:sym typeface="+mn-lt"/>
                </a:rPr>
                <a:t>Korea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970F75B4-6FB1-4D3A-8A34-2155A27E6887}"/>
              </a:ext>
            </a:extLst>
          </p:cNvPr>
          <p:cNvSpPr/>
          <p:nvPr/>
        </p:nvSpPr>
        <p:spPr>
          <a:xfrm>
            <a:off x="6097052" y="3713256"/>
            <a:ext cx="3895725" cy="5167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defRPr/>
            </a:pPr>
            <a:r>
              <a:rPr lang="en-US" altLang="zh-TW" sz="2800" b="1" kern="0" dirty="0">
                <a:solidFill>
                  <a:schemeClr val="bg1"/>
                </a:solidFill>
                <a:cs typeface="+mn-ea"/>
                <a:sym typeface="+mn-lt"/>
              </a:rPr>
              <a:t>Real Estate Dataset</a:t>
            </a:r>
            <a:endParaRPr kumimoji="0" lang="zh-CN" altLang="en-US" sz="28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DC1BB6C-2663-4447-BEF1-36D8515AD412}"/>
              </a:ext>
            </a:extLst>
          </p:cNvPr>
          <p:cNvSpPr/>
          <p:nvPr/>
        </p:nvSpPr>
        <p:spPr>
          <a:xfrm>
            <a:off x="6082751" y="5285360"/>
            <a:ext cx="3852797" cy="5167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defRPr/>
            </a:pPr>
            <a:r>
              <a:rPr kumimoji="0" lang="en-US" altLang="zh-TW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Population </a:t>
            </a:r>
            <a:r>
              <a:rPr lang="en-US" altLang="zh-TW" sz="2800" b="1" kern="0" dirty="0">
                <a:solidFill>
                  <a:schemeClr val="bg1"/>
                </a:solidFill>
                <a:cs typeface="+mn-ea"/>
                <a:sym typeface="+mn-lt"/>
              </a:rPr>
              <a:t>Dataset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3" name="TextBox 18">
            <a:extLst>
              <a:ext uri="{FF2B5EF4-FFF2-40B4-BE49-F238E27FC236}">
                <a16:creationId xmlns:a16="http://schemas.microsoft.com/office/drawing/2014/main" id="{48FEB338-C623-4D79-A019-CE9A8A2716A7}"/>
              </a:ext>
            </a:extLst>
          </p:cNvPr>
          <p:cNvSpPr txBox="1"/>
          <p:nvPr/>
        </p:nvSpPr>
        <p:spPr>
          <a:xfrm>
            <a:off x="6053696" y="3120085"/>
            <a:ext cx="5314818" cy="451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lang="en-US" altLang="zh-CN" sz="2000" kern="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Location &amp; casualty.</a:t>
            </a:r>
            <a:endParaRPr kumimoji="0" lang="zh-CN" altLang="en-US" sz="200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54" name="TextBox 18">
            <a:extLst>
              <a:ext uri="{FF2B5EF4-FFF2-40B4-BE49-F238E27FC236}">
                <a16:creationId xmlns:a16="http://schemas.microsoft.com/office/drawing/2014/main" id="{09B8AA68-6F34-4268-9F74-B9F604D8B6F9}"/>
              </a:ext>
            </a:extLst>
          </p:cNvPr>
          <p:cNvSpPr txBox="1"/>
          <p:nvPr/>
        </p:nvSpPr>
        <p:spPr>
          <a:xfrm>
            <a:off x="6025996" y="4315243"/>
            <a:ext cx="5789090" cy="851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lang="en-US" altLang="zh-TW" sz="2000" kern="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location, price &amp; size of properties sold during the past 5 years.</a:t>
            </a:r>
            <a:endParaRPr kumimoji="0" lang="zh-CN" altLang="en-US" sz="200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56" name="TextBox 18">
            <a:extLst>
              <a:ext uri="{FF2B5EF4-FFF2-40B4-BE49-F238E27FC236}">
                <a16:creationId xmlns:a16="http://schemas.microsoft.com/office/drawing/2014/main" id="{EEB08DDF-AD44-4B19-8B60-68E4B1CCF3CE}"/>
              </a:ext>
            </a:extLst>
          </p:cNvPr>
          <p:cNvSpPr txBox="1"/>
          <p:nvPr/>
        </p:nvSpPr>
        <p:spPr>
          <a:xfrm>
            <a:off x="6024668" y="5908673"/>
            <a:ext cx="5789090" cy="451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000" kern="0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Population, population density. </a:t>
            </a:r>
            <a:endParaRPr kumimoji="0" lang="zh-CN" altLang="en-US" sz="200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5471C73-877F-4D38-8F09-FE6EB2DA4B9E}"/>
              </a:ext>
            </a:extLst>
          </p:cNvPr>
          <p:cNvSpPr/>
          <p:nvPr/>
        </p:nvSpPr>
        <p:spPr>
          <a:xfrm>
            <a:off x="6096000" y="1285635"/>
            <a:ext cx="3882476" cy="516747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defRPr/>
            </a:pPr>
            <a:r>
              <a:rPr lang="en-US" altLang="zh-TW" sz="2800" b="1" kern="0" dirty="0">
                <a:solidFill>
                  <a:schemeClr val="bg1"/>
                </a:solidFill>
                <a:cs typeface="+mn-ea"/>
                <a:sym typeface="+mn-lt"/>
              </a:rPr>
              <a:t>Crime</a:t>
            </a:r>
            <a:r>
              <a:rPr lang="zh-TW" altLang="en-US" sz="2800" b="1" kern="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TW" sz="2800" b="1" kern="0" dirty="0">
                <a:solidFill>
                  <a:schemeClr val="bg1"/>
                </a:solidFill>
                <a:cs typeface="+mn-ea"/>
                <a:sym typeface="+mn-lt"/>
              </a:rPr>
              <a:t>Dataset</a:t>
            </a:r>
            <a:endParaRPr lang="zh-CN" altLang="en-US" sz="2800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11808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6" grpId="0" animBg="1"/>
      <p:bldP spid="48" grpId="0" animBg="1"/>
      <p:bldP spid="50" grpId="0" animBg="1"/>
      <p:bldP spid="53" grpId="0"/>
      <p:bldP spid="54" grpId="0"/>
      <p:bldP spid="56" grpId="0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A1C1256-85C1-459A-B21A-029445E36A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9811" r="8302" b="21928"/>
          <a:stretch/>
        </p:blipFill>
        <p:spPr>
          <a:xfrm>
            <a:off x="10727918" y="67047"/>
            <a:ext cx="1281283" cy="611309"/>
          </a:xfrm>
          <a:prstGeom prst="rect">
            <a:avLst/>
          </a:prstGeom>
        </p:spPr>
      </p:pic>
      <p:sp>
        <p:nvSpPr>
          <p:cNvPr id="36" name="矩形 35">
            <a:extLst>
              <a:ext uri="{FF2B5EF4-FFF2-40B4-BE49-F238E27FC236}">
                <a16:creationId xmlns:a16="http://schemas.microsoft.com/office/drawing/2014/main" id="{E540242D-0E58-4D9C-8E22-3885C4522A9A}"/>
              </a:ext>
            </a:extLst>
          </p:cNvPr>
          <p:cNvSpPr/>
          <p:nvPr/>
        </p:nvSpPr>
        <p:spPr>
          <a:xfrm>
            <a:off x="639278" y="1134022"/>
            <a:ext cx="3478306" cy="5167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Number of crimes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椭圆形标注 8">
            <a:extLst>
              <a:ext uri="{FF2B5EF4-FFF2-40B4-BE49-F238E27FC236}">
                <a16:creationId xmlns:a16="http://schemas.microsoft.com/office/drawing/2014/main" id="{213BF731-68A3-42EB-A438-DBFE4D143905}"/>
              </a:ext>
            </a:extLst>
          </p:cNvPr>
          <p:cNvSpPr/>
          <p:nvPr/>
        </p:nvSpPr>
        <p:spPr>
          <a:xfrm>
            <a:off x="403262" y="2143714"/>
            <a:ext cx="1612765" cy="1588329"/>
          </a:xfrm>
          <a:prstGeom prst="wedgeEllipseCallout">
            <a:avLst>
              <a:gd name="adj1" fmla="val 21101"/>
              <a:gd name="adj2" fmla="val 58427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kern="0" dirty="0">
                <a:solidFill>
                  <a:schemeClr val="bg1"/>
                </a:solidFill>
                <a:cs typeface="+mn-ea"/>
                <a:sym typeface="+mn-lt"/>
              </a:rPr>
              <a:t>Taiwan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椭圆形标注 9">
            <a:extLst>
              <a:ext uri="{FF2B5EF4-FFF2-40B4-BE49-F238E27FC236}">
                <a16:creationId xmlns:a16="http://schemas.microsoft.com/office/drawing/2014/main" id="{57AC6A45-74B2-4D61-8AEE-8EF3687E65BA}"/>
              </a:ext>
            </a:extLst>
          </p:cNvPr>
          <p:cNvSpPr/>
          <p:nvPr/>
        </p:nvSpPr>
        <p:spPr>
          <a:xfrm>
            <a:off x="4203163" y="2143714"/>
            <a:ext cx="1612765" cy="1588329"/>
          </a:xfrm>
          <a:prstGeom prst="wedgeEllipseCallout">
            <a:avLst>
              <a:gd name="adj1" fmla="val 33460"/>
              <a:gd name="adj2" fmla="val 51235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kern="0" dirty="0">
                <a:solidFill>
                  <a:schemeClr val="bg1"/>
                </a:solidFill>
                <a:cs typeface="+mn-ea"/>
                <a:sym typeface="+mn-lt"/>
              </a:rPr>
              <a:t>Japan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椭圆形标注 10">
            <a:extLst>
              <a:ext uri="{FF2B5EF4-FFF2-40B4-BE49-F238E27FC236}">
                <a16:creationId xmlns:a16="http://schemas.microsoft.com/office/drawing/2014/main" id="{B0D33583-CEE1-42E6-AA8A-786FF9862800}"/>
              </a:ext>
            </a:extLst>
          </p:cNvPr>
          <p:cNvSpPr/>
          <p:nvPr/>
        </p:nvSpPr>
        <p:spPr>
          <a:xfrm>
            <a:off x="7937635" y="2143714"/>
            <a:ext cx="1612765" cy="1588329"/>
          </a:xfrm>
          <a:prstGeom prst="wedgeEllipseCallout">
            <a:avLst>
              <a:gd name="adj1" fmla="val 26909"/>
              <a:gd name="adj2" fmla="val 5953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kern="0" dirty="0">
                <a:solidFill>
                  <a:schemeClr val="bg1"/>
                </a:solidFill>
                <a:cs typeface="+mn-ea"/>
                <a:sym typeface="+mn-lt"/>
              </a:rPr>
              <a:t>Korea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8A82244C-D5D1-4662-9396-44E7FCC8036B}"/>
              </a:ext>
            </a:extLst>
          </p:cNvPr>
          <p:cNvSpPr/>
          <p:nvPr/>
        </p:nvSpPr>
        <p:spPr>
          <a:xfrm>
            <a:off x="725829" y="2923989"/>
            <a:ext cx="3478306" cy="347830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TW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橢圓 28">
            <a:extLst>
              <a:ext uri="{FF2B5EF4-FFF2-40B4-BE49-F238E27FC236}">
                <a16:creationId xmlns:a16="http://schemas.microsoft.com/office/drawing/2014/main" id="{7B401941-B9EC-4CCD-8006-BDFAE9F8F17C}"/>
              </a:ext>
            </a:extLst>
          </p:cNvPr>
          <p:cNvSpPr/>
          <p:nvPr/>
        </p:nvSpPr>
        <p:spPr>
          <a:xfrm>
            <a:off x="4551173" y="2923989"/>
            <a:ext cx="3478306" cy="3478306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TW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橢圓 29">
            <a:extLst>
              <a:ext uri="{FF2B5EF4-FFF2-40B4-BE49-F238E27FC236}">
                <a16:creationId xmlns:a16="http://schemas.microsoft.com/office/drawing/2014/main" id="{55149837-7AF1-4129-AE27-9B79056BA007}"/>
              </a:ext>
            </a:extLst>
          </p:cNvPr>
          <p:cNvSpPr/>
          <p:nvPr/>
        </p:nvSpPr>
        <p:spPr>
          <a:xfrm>
            <a:off x="8356538" y="2923989"/>
            <a:ext cx="3478306" cy="347830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TW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C5EE9771-A080-48E0-B6E1-C239B210921A}"/>
              </a:ext>
            </a:extLst>
          </p:cNvPr>
          <p:cNvCxnSpPr/>
          <p:nvPr/>
        </p:nvCxnSpPr>
        <p:spPr>
          <a:xfrm>
            <a:off x="965200" y="4663142"/>
            <a:ext cx="29210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8F7EB92E-9012-48E2-9914-968E3FF396E4}"/>
              </a:ext>
            </a:extLst>
          </p:cNvPr>
          <p:cNvCxnSpPr/>
          <p:nvPr/>
        </p:nvCxnSpPr>
        <p:spPr>
          <a:xfrm>
            <a:off x="4829826" y="4663142"/>
            <a:ext cx="29210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>
            <a:extLst>
              <a:ext uri="{FF2B5EF4-FFF2-40B4-BE49-F238E27FC236}">
                <a16:creationId xmlns:a16="http://schemas.microsoft.com/office/drawing/2014/main" id="{98B38467-D517-446F-81BB-F605FB1D2477}"/>
              </a:ext>
            </a:extLst>
          </p:cNvPr>
          <p:cNvCxnSpPr/>
          <p:nvPr/>
        </p:nvCxnSpPr>
        <p:spPr>
          <a:xfrm>
            <a:off x="8658129" y="4678084"/>
            <a:ext cx="29210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CEC7247-C2CF-4099-8B32-73D46EA5C54A}"/>
              </a:ext>
            </a:extLst>
          </p:cNvPr>
          <p:cNvSpPr txBox="1"/>
          <p:nvPr/>
        </p:nvSpPr>
        <p:spPr>
          <a:xfrm>
            <a:off x="1491922" y="3866456"/>
            <a:ext cx="2332168" cy="73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36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208</a:t>
            </a:r>
            <a:r>
              <a:rPr lang="zh-TW" altLang="en-US" sz="2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／</a:t>
            </a:r>
            <a:r>
              <a:rPr lang="en-US" altLang="zh-TW" sz="2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year</a:t>
            </a:r>
            <a:endParaRPr lang="zh-TW" altLang="en-US" sz="14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63EE2D83-E0CC-4F5A-B9E3-9D85DC9BC8FF}"/>
              </a:ext>
            </a:extLst>
          </p:cNvPr>
          <p:cNvSpPr txBox="1"/>
          <p:nvPr/>
        </p:nvSpPr>
        <p:spPr>
          <a:xfrm>
            <a:off x="985695" y="4728413"/>
            <a:ext cx="3218439" cy="73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36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287437</a:t>
            </a:r>
            <a:r>
              <a:rPr lang="zh-TW" altLang="en-US" sz="36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 </a:t>
            </a:r>
            <a:r>
              <a:rPr lang="en-US" altLang="zh-TW" sz="2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resident</a:t>
            </a:r>
            <a:endParaRPr lang="zh-TW" altLang="en-US" sz="14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82D34971-BF12-4FE4-BFFC-0E604A96B1C1}"/>
              </a:ext>
            </a:extLst>
          </p:cNvPr>
          <p:cNvSpPr txBox="1"/>
          <p:nvPr/>
        </p:nvSpPr>
        <p:spPr>
          <a:xfrm>
            <a:off x="1241833" y="3385625"/>
            <a:ext cx="2446297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28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Taipei,</a:t>
            </a:r>
            <a:r>
              <a:rPr lang="zh-TW" altLang="en-US" sz="28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 </a:t>
            </a:r>
            <a:r>
              <a:rPr lang="en-US" altLang="zh-TW" sz="2800" b="1" kern="0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Neihu</a:t>
            </a:r>
            <a:endParaRPr lang="zh-TW" altLang="en-US" sz="11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2AF43D0B-C6C0-4D75-A2BE-8489110414F2}"/>
              </a:ext>
            </a:extLst>
          </p:cNvPr>
          <p:cNvSpPr txBox="1"/>
          <p:nvPr/>
        </p:nvSpPr>
        <p:spPr>
          <a:xfrm>
            <a:off x="4956101" y="3429000"/>
            <a:ext cx="2801458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28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Tokyo, Central</a:t>
            </a:r>
            <a:endParaRPr lang="zh-TW" altLang="en-US" sz="11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A760724C-FF52-4736-B6A9-B0AD1FDD6C80}"/>
              </a:ext>
            </a:extLst>
          </p:cNvPr>
          <p:cNvSpPr txBox="1"/>
          <p:nvPr/>
        </p:nvSpPr>
        <p:spPr>
          <a:xfrm>
            <a:off x="8719030" y="3436425"/>
            <a:ext cx="2921000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28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Seoul,</a:t>
            </a:r>
            <a:r>
              <a:rPr lang="zh-TW" altLang="en-US" sz="28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 </a:t>
            </a:r>
            <a:r>
              <a:rPr lang="en-US" altLang="zh-TW" sz="2800" b="1" kern="0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Dongjak</a:t>
            </a:r>
            <a:endParaRPr lang="zh-TW" altLang="en-US" sz="11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0A082101-CAB8-4FDC-BAC4-B9E7E3D0D9C9}"/>
              </a:ext>
            </a:extLst>
          </p:cNvPr>
          <p:cNvSpPr txBox="1"/>
          <p:nvPr/>
        </p:nvSpPr>
        <p:spPr>
          <a:xfrm>
            <a:off x="5198608" y="3867678"/>
            <a:ext cx="2612432" cy="73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36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3950</a:t>
            </a:r>
            <a:r>
              <a:rPr lang="zh-TW" altLang="en-US" sz="2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／</a:t>
            </a:r>
            <a:r>
              <a:rPr lang="en-US" altLang="zh-TW" sz="1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 </a:t>
            </a:r>
            <a:r>
              <a:rPr lang="en-US" altLang="zh-TW" sz="2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year</a:t>
            </a:r>
            <a:endParaRPr lang="zh-TW" altLang="en-US" sz="24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534A0AC2-4964-4BBA-A0D2-17920C197A0B}"/>
              </a:ext>
            </a:extLst>
          </p:cNvPr>
          <p:cNvSpPr txBox="1"/>
          <p:nvPr/>
        </p:nvSpPr>
        <p:spPr>
          <a:xfrm>
            <a:off x="4686131" y="4728413"/>
            <a:ext cx="3269335" cy="73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36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141183</a:t>
            </a:r>
            <a:r>
              <a:rPr lang="zh-TW" altLang="en-US" sz="36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 </a:t>
            </a:r>
            <a:r>
              <a:rPr lang="en-US" altLang="zh-TW" sz="2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resident</a:t>
            </a:r>
            <a:endParaRPr lang="zh-TW" altLang="en-US" sz="14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DBB383E1-E29F-4ED3-948A-120443C43FC6}"/>
              </a:ext>
            </a:extLst>
          </p:cNvPr>
          <p:cNvSpPr txBox="1"/>
          <p:nvPr/>
        </p:nvSpPr>
        <p:spPr>
          <a:xfrm>
            <a:off x="8553976" y="4728413"/>
            <a:ext cx="3387830" cy="73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36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400641</a:t>
            </a:r>
            <a:r>
              <a:rPr lang="zh-TW" altLang="en-US" sz="36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 </a:t>
            </a:r>
            <a:r>
              <a:rPr lang="en-US" altLang="zh-TW" sz="2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resident</a:t>
            </a:r>
            <a:endParaRPr lang="zh-TW" altLang="en-US" sz="14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8082656B-BBA4-46AC-9959-8EBB32302195}"/>
              </a:ext>
            </a:extLst>
          </p:cNvPr>
          <p:cNvSpPr txBox="1"/>
          <p:nvPr/>
        </p:nvSpPr>
        <p:spPr>
          <a:xfrm>
            <a:off x="9010214" y="3890086"/>
            <a:ext cx="2591716" cy="73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36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5387</a:t>
            </a:r>
            <a:r>
              <a:rPr lang="zh-TW" altLang="en-US" sz="2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／</a:t>
            </a:r>
            <a:r>
              <a:rPr lang="en-US" altLang="zh-TW" sz="2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year</a:t>
            </a:r>
            <a:endParaRPr lang="zh-TW" altLang="en-US" sz="14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20B96BA7-F8ED-4940-BFA2-1DC2A35DB251}"/>
              </a:ext>
            </a:extLst>
          </p:cNvPr>
          <p:cNvGrpSpPr/>
          <p:nvPr/>
        </p:nvGrpSpPr>
        <p:grpSpPr>
          <a:xfrm>
            <a:off x="3086513" y="275584"/>
            <a:ext cx="5934365" cy="538402"/>
            <a:chOff x="2849310" y="275584"/>
            <a:chExt cx="5934365" cy="538402"/>
          </a:xfrm>
        </p:grpSpPr>
        <p:sp>
          <p:nvSpPr>
            <p:cNvPr id="43" name="文本占位符 9">
              <a:extLst>
                <a:ext uri="{FF2B5EF4-FFF2-40B4-BE49-F238E27FC236}">
                  <a16:creationId xmlns:a16="http://schemas.microsoft.com/office/drawing/2014/main" id="{807F33C2-7DD1-4209-B8A5-0964C1560618}"/>
                </a:ext>
              </a:extLst>
            </p:cNvPr>
            <p:cNvSpPr txBox="1">
              <a:spLocks/>
            </p:cNvSpPr>
            <p:nvPr/>
          </p:nvSpPr>
          <p:spPr>
            <a:xfrm>
              <a:off x="3238193" y="275584"/>
              <a:ext cx="5214709" cy="42055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32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Open Data &amp; Solution 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(2/3)</a:t>
              </a:r>
              <a:endParaRPr lang="en-US" altLang="zh-CN" sz="32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46" name="直線接點 45">
              <a:extLst>
                <a:ext uri="{FF2B5EF4-FFF2-40B4-BE49-F238E27FC236}">
                  <a16:creationId xmlns:a16="http://schemas.microsoft.com/office/drawing/2014/main" id="{AD4A7834-EB46-433A-A4B1-12E4814C531A}"/>
                </a:ext>
              </a:extLst>
            </p:cNvPr>
            <p:cNvCxnSpPr>
              <a:cxnSpLocks/>
            </p:cNvCxnSpPr>
            <p:nvPr/>
          </p:nvCxnSpPr>
          <p:spPr>
            <a:xfrm>
              <a:off x="2849310" y="813986"/>
              <a:ext cx="5934365" cy="0"/>
            </a:xfrm>
            <a:prstGeom prst="line">
              <a:avLst/>
            </a:prstGeom>
            <a:ln w="38100">
              <a:solidFill>
                <a:srgbClr val="66B0FA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35644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13" grpId="0" animBg="1"/>
      <p:bldP spid="29" grpId="0" animBg="1"/>
      <p:bldP spid="30" grpId="0" animBg="1"/>
      <p:bldP spid="16" grpId="0"/>
      <p:bldP spid="37" grpId="0"/>
      <p:bldP spid="38" grpId="0"/>
      <p:bldP spid="39" grpId="0"/>
      <p:bldP spid="40" grpId="0"/>
      <p:bldP spid="41" grpId="0"/>
      <p:bldP spid="42" grpId="0"/>
      <p:bldP spid="44" grpId="0"/>
      <p:bldP spid="4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A1C1256-85C1-459A-B21A-029445E36A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9811" r="8302" b="21928"/>
          <a:stretch/>
        </p:blipFill>
        <p:spPr>
          <a:xfrm>
            <a:off x="10727918" y="67047"/>
            <a:ext cx="1281283" cy="611309"/>
          </a:xfrm>
          <a:prstGeom prst="rect">
            <a:avLst/>
          </a:prstGeom>
        </p:spPr>
      </p:pic>
      <p:sp>
        <p:nvSpPr>
          <p:cNvPr id="54" name="椭圆形标注 8">
            <a:extLst>
              <a:ext uri="{FF2B5EF4-FFF2-40B4-BE49-F238E27FC236}">
                <a16:creationId xmlns:a16="http://schemas.microsoft.com/office/drawing/2014/main" id="{7D7992A6-3D5C-417B-90FB-45C645AEC11D}"/>
              </a:ext>
            </a:extLst>
          </p:cNvPr>
          <p:cNvSpPr/>
          <p:nvPr/>
        </p:nvSpPr>
        <p:spPr>
          <a:xfrm>
            <a:off x="728682" y="3429000"/>
            <a:ext cx="1592337" cy="1568211"/>
          </a:xfrm>
          <a:prstGeom prst="wedgeEllipseCallout">
            <a:avLst>
              <a:gd name="adj1" fmla="val 21101"/>
              <a:gd name="adj2" fmla="val 58427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kern="0" dirty="0">
                <a:solidFill>
                  <a:schemeClr val="bg1"/>
                </a:solidFill>
                <a:cs typeface="+mn-ea"/>
                <a:sym typeface="+mn-lt"/>
              </a:rPr>
              <a:t>Taiwan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文本框 4">
            <a:extLst>
              <a:ext uri="{FF2B5EF4-FFF2-40B4-BE49-F238E27FC236}">
                <a16:creationId xmlns:a16="http://schemas.microsoft.com/office/drawing/2014/main" id="{C7D47B10-E5DA-4AF5-AACF-E8C76B86669B}"/>
              </a:ext>
            </a:extLst>
          </p:cNvPr>
          <p:cNvSpPr txBox="1"/>
          <p:nvPr/>
        </p:nvSpPr>
        <p:spPr>
          <a:xfrm>
            <a:off x="628318" y="1169184"/>
            <a:ext cx="2644913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800" b="1" kern="0" dirty="0">
                <a:solidFill>
                  <a:schemeClr val="bg1"/>
                </a:solidFill>
                <a:cs typeface="+mn-ea"/>
                <a:sym typeface="+mn-lt"/>
              </a:rPr>
              <a:t>Life-Safety</a:t>
            </a:r>
            <a:r>
              <a:rPr lang="zh-TW" altLang="en-US" sz="2800" b="1" kern="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TW" sz="2800" b="1" kern="0" dirty="0">
                <a:solidFill>
                  <a:schemeClr val="bg1"/>
                </a:solidFill>
                <a:cs typeface="+mn-ea"/>
                <a:sym typeface="+mn-lt"/>
              </a:rPr>
              <a:t>index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5" name="椭圆形标注 9">
            <a:extLst>
              <a:ext uri="{FF2B5EF4-FFF2-40B4-BE49-F238E27FC236}">
                <a16:creationId xmlns:a16="http://schemas.microsoft.com/office/drawing/2014/main" id="{7AF68CA4-443E-4565-898B-D293F85E24CB}"/>
              </a:ext>
            </a:extLst>
          </p:cNvPr>
          <p:cNvSpPr/>
          <p:nvPr/>
        </p:nvSpPr>
        <p:spPr>
          <a:xfrm>
            <a:off x="4299410" y="3428999"/>
            <a:ext cx="1592337" cy="1568211"/>
          </a:xfrm>
          <a:prstGeom prst="wedgeEllipseCallout">
            <a:avLst>
              <a:gd name="adj1" fmla="val 33460"/>
              <a:gd name="adj2" fmla="val 51235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kern="0" dirty="0">
                <a:solidFill>
                  <a:schemeClr val="bg1"/>
                </a:solidFill>
                <a:cs typeface="+mn-ea"/>
                <a:sym typeface="+mn-lt"/>
              </a:rPr>
              <a:t>Japan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17E7D43A-467B-49A9-8600-8B589C3D012B}"/>
              </a:ext>
            </a:extLst>
          </p:cNvPr>
          <p:cNvSpPr/>
          <p:nvPr/>
        </p:nvSpPr>
        <p:spPr>
          <a:xfrm>
            <a:off x="1655938" y="3879711"/>
            <a:ext cx="2672475" cy="267247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altLang="zh-TW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TW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92</a:t>
            </a:r>
            <a:r>
              <a:rPr lang="en-US" altLang="zh-TW" sz="2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point</a:t>
            </a:r>
            <a:endParaRPr lang="zh-TW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椭圆形标注 10">
            <a:extLst>
              <a:ext uri="{FF2B5EF4-FFF2-40B4-BE49-F238E27FC236}">
                <a16:creationId xmlns:a16="http://schemas.microsoft.com/office/drawing/2014/main" id="{B09FF07A-FD39-4A79-931D-56C835EBD367}"/>
              </a:ext>
            </a:extLst>
          </p:cNvPr>
          <p:cNvSpPr/>
          <p:nvPr/>
        </p:nvSpPr>
        <p:spPr>
          <a:xfrm>
            <a:off x="7943565" y="3428998"/>
            <a:ext cx="1592337" cy="1568211"/>
          </a:xfrm>
          <a:prstGeom prst="wedgeEllipseCallout">
            <a:avLst>
              <a:gd name="adj1" fmla="val 26909"/>
              <a:gd name="adj2" fmla="val 59533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kern="0" dirty="0">
                <a:solidFill>
                  <a:schemeClr val="bg1"/>
                </a:solidFill>
                <a:cs typeface="+mn-ea"/>
                <a:sym typeface="+mn-lt"/>
              </a:rPr>
              <a:t>Korea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82A80AAD-2A72-4187-9CC5-A90B015BD6DC}"/>
              </a:ext>
            </a:extLst>
          </p:cNvPr>
          <p:cNvSpPr/>
          <p:nvPr/>
        </p:nvSpPr>
        <p:spPr>
          <a:xfrm>
            <a:off x="5252025" y="3879711"/>
            <a:ext cx="2672475" cy="2672475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altLang="zh-TW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TW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75</a:t>
            </a:r>
            <a:r>
              <a:rPr lang="en-US" altLang="zh-TW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point</a:t>
            </a:r>
            <a:endParaRPr lang="zh-TW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橢圓 42">
            <a:extLst>
              <a:ext uri="{FF2B5EF4-FFF2-40B4-BE49-F238E27FC236}">
                <a16:creationId xmlns:a16="http://schemas.microsoft.com/office/drawing/2014/main" id="{01E8B89C-704A-4D1E-9059-9678981ECAEE}"/>
              </a:ext>
            </a:extLst>
          </p:cNvPr>
          <p:cNvSpPr/>
          <p:nvPr/>
        </p:nvSpPr>
        <p:spPr>
          <a:xfrm>
            <a:off x="8904833" y="3916842"/>
            <a:ext cx="2672475" cy="2672475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altLang="zh-TW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TW" sz="40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82</a:t>
            </a:r>
            <a:r>
              <a:rPr lang="en-US" altLang="zh-TW" sz="24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point</a:t>
            </a:r>
            <a:endParaRPr lang="zh-TW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線接點 45">
            <a:extLst>
              <a:ext uri="{FF2B5EF4-FFF2-40B4-BE49-F238E27FC236}">
                <a16:creationId xmlns:a16="http://schemas.microsoft.com/office/drawing/2014/main" id="{F12EE401-5555-43B8-9C3C-A9AB17B89A85}"/>
              </a:ext>
            </a:extLst>
          </p:cNvPr>
          <p:cNvCxnSpPr>
            <a:cxnSpLocks/>
          </p:cNvCxnSpPr>
          <p:nvPr/>
        </p:nvCxnSpPr>
        <p:spPr>
          <a:xfrm>
            <a:off x="1950775" y="5260001"/>
            <a:ext cx="2082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9BA51D4F-4BCE-45EC-A607-4187B8A6D29E}"/>
              </a:ext>
            </a:extLst>
          </p:cNvPr>
          <p:cNvCxnSpPr>
            <a:cxnSpLocks/>
          </p:cNvCxnSpPr>
          <p:nvPr/>
        </p:nvCxnSpPr>
        <p:spPr>
          <a:xfrm>
            <a:off x="5576763" y="5254701"/>
            <a:ext cx="2082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接點 47">
            <a:extLst>
              <a:ext uri="{FF2B5EF4-FFF2-40B4-BE49-F238E27FC236}">
                <a16:creationId xmlns:a16="http://schemas.microsoft.com/office/drawing/2014/main" id="{5AB77A81-C2BD-4E0D-A6A1-8125E7C748A7}"/>
              </a:ext>
            </a:extLst>
          </p:cNvPr>
          <p:cNvCxnSpPr>
            <a:cxnSpLocks/>
          </p:cNvCxnSpPr>
          <p:nvPr/>
        </p:nvCxnSpPr>
        <p:spPr>
          <a:xfrm>
            <a:off x="9216434" y="5262202"/>
            <a:ext cx="20828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0C419C4C-8106-4B17-9CE1-BD98584177AD}"/>
              </a:ext>
            </a:extLst>
          </p:cNvPr>
          <p:cNvSpPr txBox="1"/>
          <p:nvPr/>
        </p:nvSpPr>
        <p:spPr>
          <a:xfrm>
            <a:off x="1825395" y="4612694"/>
            <a:ext cx="2446297" cy="576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27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Taipei,</a:t>
            </a:r>
            <a:r>
              <a:rPr lang="zh-TW" altLang="en-US" sz="27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 </a:t>
            </a:r>
            <a:r>
              <a:rPr lang="en-US" altLang="zh-TW" sz="2700" b="1" kern="0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Neihu</a:t>
            </a:r>
            <a:endParaRPr lang="zh-TW" altLang="en-US" sz="27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FDCF6E2F-B8CE-4DA6-84CA-55981879D783}"/>
              </a:ext>
            </a:extLst>
          </p:cNvPr>
          <p:cNvSpPr txBox="1"/>
          <p:nvPr/>
        </p:nvSpPr>
        <p:spPr>
          <a:xfrm>
            <a:off x="5322672" y="4606528"/>
            <a:ext cx="2801458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27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Tokyo, Central</a:t>
            </a:r>
            <a:endParaRPr lang="zh-TW" altLang="en-US" sz="27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C6948C9-DD90-46FB-B17F-31138E31159C}"/>
              </a:ext>
            </a:extLst>
          </p:cNvPr>
          <p:cNvSpPr txBox="1"/>
          <p:nvPr/>
        </p:nvSpPr>
        <p:spPr>
          <a:xfrm>
            <a:off x="8909812" y="4627208"/>
            <a:ext cx="2812156" cy="5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TW" sz="27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Seoul,</a:t>
            </a:r>
            <a:r>
              <a:rPr lang="zh-TW" altLang="en-US" sz="2700" b="1" kern="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 </a:t>
            </a:r>
            <a:r>
              <a:rPr lang="en-US" altLang="zh-TW" sz="2700" b="1" kern="0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Dongjak</a:t>
            </a:r>
            <a:endParaRPr lang="zh-TW" altLang="en-US" sz="2700" b="1" kern="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字方塊 2">
                <a:extLst>
                  <a:ext uri="{FF2B5EF4-FFF2-40B4-BE49-F238E27FC236}">
                    <a16:creationId xmlns:a16="http://schemas.microsoft.com/office/drawing/2014/main" id="{3226ECE6-4A24-4196-B75C-A66056BAF438}"/>
                  </a:ext>
                </a:extLst>
              </p:cNvPr>
              <p:cNvSpPr txBox="1"/>
              <p:nvPr/>
            </p:nvSpPr>
            <p:spPr>
              <a:xfrm>
                <a:off x="-140476" y="1762758"/>
                <a:ext cx="5392501" cy="10641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30000"/>
                  </a:lnSpc>
                  <a:spcBef>
                    <a:spcPts val="6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TW" sz="2800" i="1" kern="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ea"/>
                              <a:sym typeface="+mn-lt"/>
                            </a:rPr>
                          </m:ctrlPr>
                        </m:dPr>
                        <m:e>
                          <m:r>
                            <a:rPr lang="en-US" altLang="zh-TW" sz="2800" i="1" kern="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+mn-ea"/>
                              <a:sym typeface="+mn-lt"/>
                            </a:rPr>
                            <m:t>1−</m:t>
                          </m:r>
                          <m:f>
                            <m:fPr>
                              <m:ctrlPr>
                                <a:rPr lang="zh-TW" altLang="en-US" sz="2800" i="1" kern="0" dirty="0">
                                  <a:latin typeface="Cambria Math" panose="02040503050406030204" pitchFamily="18" charset="0"/>
                                  <a:cs typeface="+mn-ea"/>
                                  <a:sym typeface="+mn-lt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altLang="zh-TW" sz="2800" kern="0" dirty="0">
                                  <a:latin typeface="Cambria Math" panose="02040503050406030204" pitchFamily="18" charset="0"/>
                                  <a:cs typeface="+mn-ea"/>
                                  <a:sym typeface="+mn-lt"/>
                                </a:rPr>
                                <m:t>C</m:t>
                              </m:r>
                              <m:r>
                                <m:rPr>
                                  <m:sty m:val="p"/>
                                </m:rPr>
                                <a:rPr lang="en-US" altLang="zh-TW" sz="2800" kern="0" baseline="-25000" dirty="0">
                                  <a:latin typeface="Cambria Math" panose="02040503050406030204" pitchFamily="18" charset="0"/>
                                  <a:cs typeface="+mn-ea"/>
                                  <a:sym typeface="+mn-lt"/>
                                </a:rPr>
                                <m:t>x</m:t>
                              </m:r>
                              <m:r>
                                <a:rPr lang="zh-TW" altLang="en-US" sz="2800" kern="0" dirty="0">
                                  <a:latin typeface="Cambria Math" panose="02040503050406030204" pitchFamily="18" charset="0"/>
                                  <a:cs typeface="+mn-ea"/>
                                  <a:sym typeface="+mn-lt"/>
                                </a:rPr>
                                <m:t>−</m:t>
                              </m:r>
                              <m:r>
                                <a:rPr lang="en-US" altLang="zh-TW" sz="2800" i="1" kern="0" dirty="0">
                                  <a:latin typeface="Cambria Math" panose="02040503050406030204" pitchFamily="18" charset="0"/>
                                  <a:cs typeface="+mn-ea"/>
                                  <a:sym typeface="+mn-lt"/>
                                </a:rPr>
                                <m:t>𝐶</m:t>
                              </m:r>
                              <m:r>
                                <a:rPr lang="en-US" altLang="zh-TW" sz="2800" i="1" kern="0" baseline="-25000" dirty="0">
                                  <a:latin typeface="Cambria Math" panose="02040503050406030204" pitchFamily="18" charset="0"/>
                                  <a:cs typeface="+mn-ea"/>
                                  <a:sym typeface="+mn-lt"/>
                                </a:rPr>
                                <m:t>𝑚𝑖𝑛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 altLang="zh-TW" sz="2800" kern="0" dirty="0">
                                  <a:latin typeface="Cambria Math" panose="02040503050406030204" pitchFamily="18" charset="0"/>
                                  <a:cs typeface="+mn-ea"/>
                                  <a:sym typeface="+mn-lt"/>
                                </a:rPr>
                                <m:t>C</m:t>
                              </m:r>
                              <m:r>
                                <m:rPr>
                                  <m:sty m:val="p"/>
                                </m:rPr>
                                <a:rPr lang="zh-TW" altLang="en-US" sz="2800" kern="0" baseline="-25000" dirty="0">
                                  <a:latin typeface="Cambria Math" panose="02040503050406030204" pitchFamily="18" charset="0"/>
                                  <a:cs typeface="+mn-ea"/>
                                  <a:sym typeface="+mn-lt"/>
                                </a:rPr>
                                <m:t>max</m:t>
                              </m:r>
                              <m:r>
                                <a:rPr lang="zh-TW" altLang="en-US" sz="2800" kern="0" dirty="0">
                                  <a:latin typeface="Cambria Math" panose="02040503050406030204" pitchFamily="18" charset="0"/>
                                  <a:cs typeface="+mn-ea"/>
                                  <a:sym typeface="+mn-lt"/>
                                </a:rPr>
                                <m:t>−</m:t>
                              </m:r>
                              <m:r>
                                <a:rPr lang="en-US" altLang="zh-TW" sz="2800" i="1" kern="0" dirty="0">
                                  <a:latin typeface="Cambria Math" panose="02040503050406030204" pitchFamily="18" charset="0"/>
                                  <a:cs typeface="+mn-ea"/>
                                  <a:sym typeface="+mn-lt"/>
                                </a:rPr>
                                <m:t>𝐶</m:t>
                              </m:r>
                              <m:r>
                                <a:rPr lang="en-US" altLang="zh-TW" sz="2800" i="1" kern="0" baseline="-25000" dirty="0">
                                  <a:latin typeface="Cambria Math" panose="02040503050406030204" pitchFamily="18" charset="0"/>
                                  <a:cs typeface="+mn-ea"/>
                                  <a:sym typeface="+mn-lt"/>
                                </a:rPr>
                                <m:t>𝑚𝑖𝑛</m:t>
                              </m:r>
                            </m:den>
                          </m:f>
                        </m:e>
                      </m:d>
                      <m:r>
                        <a:rPr lang="en-US" altLang="zh-TW" sz="2800" i="1" kern="0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+mn-ea"/>
                          <a:sym typeface="+mn-lt"/>
                        </a:rPr>
                        <m:t>∗100%</m:t>
                      </m:r>
                    </m:oMath>
                  </m:oMathPara>
                </a14:m>
                <a:endParaRPr lang="zh-TW" altLang="en-US" sz="2800" kern="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mc:Choice>
        <mc:Fallback>
          <p:sp>
            <p:nvSpPr>
              <p:cNvPr id="3" name="文字方塊 2">
                <a:extLst>
                  <a:ext uri="{FF2B5EF4-FFF2-40B4-BE49-F238E27FC236}">
                    <a16:creationId xmlns:a16="http://schemas.microsoft.com/office/drawing/2014/main" id="{3226ECE6-4A24-4196-B75C-A66056BAF4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0476" y="1762758"/>
                <a:ext cx="5392501" cy="1064137"/>
              </a:xfrm>
              <a:prstGeom prst="rect">
                <a:avLst/>
              </a:prstGeom>
              <a:blipFill>
                <a:blip r:embed="rId4"/>
                <a:stretch>
                  <a:fillRect b="-1714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9352D66E-D3F8-47A4-8301-4C180D9EC4B7}"/>
                  </a:ext>
                </a:extLst>
              </p:cNvPr>
              <p:cNvSpPr txBox="1"/>
              <p:nvPr/>
            </p:nvSpPr>
            <p:spPr>
              <a:xfrm>
                <a:off x="5370926" y="1836890"/>
                <a:ext cx="3368807" cy="116307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30000"/>
                  </a:lnSpc>
                  <a:spcBef>
                    <a:spcPts val="6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800" b="0" i="1" kern="0" smtClean="0">
                          <a:latin typeface="Cambria Math" panose="02040503050406030204" pitchFamily="18" charset="0"/>
                          <a:cs typeface="+mn-ea"/>
                          <a:sym typeface="+mn-lt"/>
                        </a:rPr>
                        <m:t>𝐶</m:t>
                      </m:r>
                      <m:r>
                        <a:rPr lang="en-US" altLang="zh-TW" sz="2800" b="0" i="1" kern="0" baseline="-25000" smtClean="0">
                          <a:latin typeface="Cambria Math" panose="02040503050406030204" pitchFamily="18" charset="0"/>
                          <a:cs typeface="+mn-ea"/>
                          <a:sym typeface="+mn-lt"/>
                        </a:rPr>
                        <m:t>𝑥</m:t>
                      </m:r>
                      <m:r>
                        <a:rPr lang="zh-TW" altLang="en-US" sz="2800" i="1" kern="0" smtClean="0">
                          <a:latin typeface="Cambria Math" panose="02040503050406030204" pitchFamily="18" charset="0"/>
                          <a:cs typeface="+mn-ea"/>
                          <a:sym typeface="+mn-lt"/>
                        </a:rPr>
                        <m:t>=</m:t>
                      </m:r>
                      <m:f>
                        <m:fPr>
                          <m:ctrlPr>
                            <a:rPr lang="zh-TW" altLang="en-US" sz="2800" i="1" kern="0" dirty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</m:ctrlPr>
                        </m:fPr>
                        <m:num>
                          <m:r>
                            <a:rPr lang="en-US" altLang="zh-TW" sz="2800" b="0" i="1" kern="0" dirty="0" smtClean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𝑁𝑜</m:t>
                          </m:r>
                          <m:r>
                            <a:rPr lang="en-US" altLang="zh-TW" sz="2800" b="0" i="1" kern="0" dirty="0" smtClean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. </m:t>
                          </m:r>
                          <m:r>
                            <a:rPr lang="en-US" altLang="zh-TW" sz="2800" i="1" kern="0" dirty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𝑜𝑓</m:t>
                          </m:r>
                          <m:r>
                            <a:rPr lang="en-US" altLang="zh-TW" sz="2800" i="1" kern="0" dirty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 </m:t>
                          </m:r>
                          <m:r>
                            <a:rPr lang="en-US" altLang="zh-TW" sz="2800" i="1" kern="0" dirty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𝑐𝑟𝑖𝑚𝑒𝑠</m:t>
                          </m:r>
                          <m:r>
                            <a:rPr lang="en-US" altLang="zh-TW" sz="2800" i="1" kern="0" dirty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 </m:t>
                          </m:r>
                        </m:num>
                        <m:den>
                          <m:r>
                            <a:rPr lang="en-US" altLang="zh-TW" sz="2800" b="0" i="1" kern="0" dirty="0" smtClean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𝑁𝑜</m:t>
                          </m:r>
                          <m:r>
                            <a:rPr lang="en-US" altLang="zh-TW" sz="2800" b="0" i="1" kern="0" dirty="0" smtClean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. </m:t>
                          </m:r>
                          <m:r>
                            <a:rPr lang="en-US" altLang="zh-TW" sz="2800" b="0" i="1" kern="0" dirty="0" smtClean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𝑜𝑓</m:t>
                          </m:r>
                          <m:r>
                            <a:rPr lang="en-US" altLang="zh-TW" sz="2800" b="0" i="1" kern="0" dirty="0" smtClean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 </m:t>
                          </m:r>
                          <m:r>
                            <a:rPr lang="en-US" altLang="zh-TW" sz="2800" i="1" kern="0" dirty="0">
                              <a:latin typeface="Cambria Math" panose="02040503050406030204" pitchFamily="18" charset="0"/>
                              <a:cs typeface="+mn-ea"/>
                              <a:sym typeface="+mn-lt"/>
                            </a:rPr>
                            <m:t>𝑟𝑒𝑠𝑖𝑑𝑒𝑛𝑡</m:t>
                          </m:r>
                        </m:den>
                      </m:f>
                    </m:oMath>
                  </m:oMathPara>
                </a14:m>
                <a:endParaRPr lang="zh-TW" altLang="en-US" sz="3600" kern="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mc:Choice>
        <mc:Fallback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9352D66E-D3F8-47A4-8301-4C180D9EC4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0926" y="1836890"/>
                <a:ext cx="3368807" cy="116307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8" name="群組 27">
            <a:extLst>
              <a:ext uri="{FF2B5EF4-FFF2-40B4-BE49-F238E27FC236}">
                <a16:creationId xmlns:a16="http://schemas.microsoft.com/office/drawing/2014/main" id="{C8DA49CE-7D56-4CD5-BE5C-D299F0FF7A5C}"/>
              </a:ext>
            </a:extLst>
          </p:cNvPr>
          <p:cNvGrpSpPr/>
          <p:nvPr/>
        </p:nvGrpSpPr>
        <p:grpSpPr>
          <a:xfrm>
            <a:off x="3086513" y="275584"/>
            <a:ext cx="5934365" cy="538402"/>
            <a:chOff x="2849310" y="275584"/>
            <a:chExt cx="5934365" cy="538402"/>
          </a:xfrm>
        </p:grpSpPr>
        <p:sp>
          <p:nvSpPr>
            <p:cNvPr id="29" name="文本占位符 9">
              <a:extLst>
                <a:ext uri="{FF2B5EF4-FFF2-40B4-BE49-F238E27FC236}">
                  <a16:creationId xmlns:a16="http://schemas.microsoft.com/office/drawing/2014/main" id="{150BD24F-4ACB-4051-964A-F8BEBA192071}"/>
                </a:ext>
              </a:extLst>
            </p:cNvPr>
            <p:cNvSpPr txBox="1">
              <a:spLocks/>
            </p:cNvSpPr>
            <p:nvPr/>
          </p:nvSpPr>
          <p:spPr>
            <a:xfrm>
              <a:off x="3238193" y="275584"/>
              <a:ext cx="5214709" cy="42055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32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Open Data &amp; Solution 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(3/3)</a:t>
              </a:r>
              <a:endParaRPr lang="en-US" altLang="zh-CN" sz="32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30" name="直線接點 29">
              <a:extLst>
                <a:ext uri="{FF2B5EF4-FFF2-40B4-BE49-F238E27FC236}">
                  <a16:creationId xmlns:a16="http://schemas.microsoft.com/office/drawing/2014/main" id="{92DA361B-98E1-448A-9F05-524F8E6F3B5B}"/>
                </a:ext>
              </a:extLst>
            </p:cNvPr>
            <p:cNvCxnSpPr>
              <a:cxnSpLocks/>
            </p:cNvCxnSpPr>
            <p:nvPr/>
          </p:nvCxnSpPr>
          <p:spPr>
            <a:xfrm>
              <a:off x="2849310" y="813986"/>
              <a:ext cx="5934365" cy="0"/>
            </a:xfrm>
            <a:prstGeom prst="line">
              <a:avLst/>
            </a:prstGeom>
            <a:ln w="38100">
              <a:solidFill>
                <a:srgbClr val="66B0FA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83831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24" grpId="0" animBg="1"/>
      <p:bldP spid="55" grpId="0" animBg="1"/>
      <p:bldP spid="32" grpId="0" animBg="1"/>
      <p:bldP spid="56" grpId="0" animBg="1"/>
      <p:bldP spid="34" grpId="0" animBg="1"/>
      <p:bldP spid="43" grpId="0" animBg="1"/>
      <p:bldP spid="21" grpId="0"/>
      <p:bldP spid="22" grpId="0"/>
      <p:bldP spid="23" grpId="0"/>
      <p:bldP spid="3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A1C1256-85C1-459A-B21A-029445E36A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9811" r="8302" b="21928"/>
          <a:stretch/>
        </p:blipFill>
        <p:spPr>
          <a:xfrm>
            <a:off x="10727918" y="67047"/>
            <a:ext cx="1281283" cy="611309"/>
          </a:xfrm>
          <a:prstGeom prst="rect">
            <a:avLst/>
          </a:prstGeom>
        </p:spPr>
      </p:pic>
      <p:graphicFrame>
        <p:nvGraphicFramePr>
          <p:cNvPr id="8" name="圖表 7">
            <a:extLst>
              <a:ext uri="{FF2B5EF4-FFF2-40B4-BE49-F238E27FC236}">
                <a16:creationId xmlns:a16="http://schemas.microsoft.com/office/drawing/2014/main" id="{CE1EFAF4-EE85-477C-B478-C6AA092B90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8165138"/>
              </p:ext>
            </p:extLst>
          </p:nvPr>
        </p:nvGraphicFramePr>
        <p:xfrm>
          <a:off x="3172629" y="1862553"/>
          <a:ext cx="5931344" cy="43168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3" name="TextBox 18">
            <a:extLst>
              <a:ext uri="{FF2B5EF4-FFF2-40B4-BE49-F238E27FC236}">
                <a16:creationId xmlns:a16="http://schemas.microsoft.com/office/drawing/2014/main" id="{0BB49607-E400-4C88-A206-E6B6C99A4ED3}"/>
              </a:ext>
            </a:extLst>
          </p:cNvPr>
          <p:cNvSpPr txBox="1"/>
          <p:nvPr/>
        </p:nvSpPr>
        <p:spPr>
          <a:xfrm>
            <a:off x="7042483" y="1428433"/>
            <a:ext cx="3527792" cy="1013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lang="en-US" altLang="zh-TW" sz="2400" kern="0" dirty="0">
                <a:cs typeface="+mn-ea"/>
                <a:sym typeface="+mn-lt"/>
              </a:rPr>
              <a:t>E</a:t>
            </a:r>
            <a:r>
              <a:rPr lang="en-US" altLang="zh-CN" sz="2400" kern="0" dirty="0">
                <a:cs typeface="+mn-ea"/>
                <a:sym typeface="+mn-lt"/>
              </a:rPr>
              <a:t>valuated by crime, police station and population.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文本框 18">
            <a:extLst>
              <a:ext uri="{FF2B5EF4-FFF2-40B4-BE49-F238E27FC236}">
                <a16:creationId xmlns:a16="http://schemas.microsoft.com/office/drawing/2014/main" id="{275700E4-9184-4C88-BB48-0FFF2977AABC}"/>
              </a:ext>
            </a:extLst>
          </p:cNvPr>
          <p:cNvSpPr txBox="1"/>
          <p:nvPr/>
        </p:nvSpPr>
        <p:spPr>
          <a:xfrm>
            <a:off x="6602443" y="5267494"/>
            <a:ext cx="3262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3200" b="1" kern="0" dirty="0">
                <a:solidFill>
                  <a:schemeClr val="accent4">
                    <a:lumMod val="75000"/>
                  </a:schemeClr>
                </a:solidFill>
                <a:cs typeface="+mn-ea"/>
                <a:sym typeface="+mn-lt"/>
              </a:rPr>
              <a:t>Healthcare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文本框 18">
            <a:extLst>
              <a:ext uri="{FF2B5EF4-FFF2-40B4-BE49-F238E27FC236}">
                <a16:creationId xmlns:a16="http://schemas.microsoft.com/office/drawing/2014/main" id="{EEB7A292-6EDC-4455-8E0F-C03CADBBD89C}"/>
              </a:ext>
            </a:extLst>
          </p:cNvPr>
          <p:cNvSpPr txBox="1"/>
          <p:nvPr/>
        </p:nvSpPr>
        <p:spPr>
          <a:xfrm>
            <a:off x="7872710" y="3221253"/>
            <a:ext cx="26547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Vital function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TextBox 18">
            <a:extLst>
              <a:ext uri="{FF2B5EF4-FFF2-40B4-BE49-F238E27FC236}">
                <a16:creationId xmlns:a16="http://schemas.microsoft.com/office/drawing/2014/main" id="{63E2D037-4180-49CA-BC83-2536522C0C16}"/>
              </a:ext>
            </a:extLst>
          </p:cNvPr>
          <p:cNvSpPr txBox="1"/>
          <p:nvPr/>
        </p:nvSpPr>
        <p:spPr>
          <a:xfrm>
            <a:off x="7838557" y="3638651"/>
            <a:ext cx="3954352" cy="1013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Evaluated by convenience store, shopping mall and park.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5F96D584-D322-4FA0-8F8E-5A094AE4A7F6}"/>
              </a:ext>
            </a:extLst>
          </p:cNvPr>
          <p:cNvSpPr/>
          <p:nvPr/>
        </p:nvSpPr>
        <p:spPr>
          <a:xfrm>
            <a:off x="411664" y="1116015"/>
            <a:ext cx="3527790" cy="5167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defRPr/>
            </a:pPr>
            <a:r>
              <a:rPr lang="en-US" altLang="zh-CN" sz="2800" b="1" kern="0" dirty="0">
                <a:solidFill>
                  <a:schemeClr val="bg1"/>
                </a:solidFill>
                <a:cs typeface="+mn-ea"/>
                <a:sym typeface="+mn-lt"/>
              </a:rPr>
              <a:t>Location analyze</a:t>
            </a:r>
            <a:endParaRPr lang="zh-CN" altLang="en-US" sz="2800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TextBox 18">
            <a:extLst>
              <a:ext uri="{FF2B5EF4-FFF2-40B4-BE49-F238E27FC236}">
                <a16:creationId xmlns:a16="http://schemas.microsoft.com/office/drawing/2014/main" id="{AD13CEA0-14B0-4EFD-BAF5-DC664F435FB1}"/>
              </a:ext>
            </a:extLst>
          </p:cNvPr>
          <p:cNvSpPr txBox="1"/>
          <p:nvPr/>
        </p:nvSpPr>
        <p:spPr>
          <a:xfrm>
            <a:off x="7465637" y="5740021"/>
            <a:ext cx="4361425" cy="533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>
              <a:lnSpc>
                <a:spcPct val="130000"/>
              </a:lnSpc>
              <a:defRPr/>
            </a:pPr>
            <a:r>
              <a:rPr lang="en-US" altLang="zh-CN" sz="2400" kern="0" dirty="0">
                <a:cs typeface="+mn-ea"/>
                <a:sym typeface="+mn-lt"/>
              </a:rPr>
              <a:t>Evaluated by hospital and clinic.</a:t>
            </a:r>
            <a:endParaRPr lang="zh-CN" altLang="en-US" sz="2400" kern="0" dirty="0">
              <a:cs typeface="+mn-ea"/>
              <a:sym typeface="+mn-lt"/>
            </a:endParaRPr>
          </a:p>
        </p:txBody>
      </p:sp>
      <p:sp>
        <p:nvSpPr>
          <p:cNvPr id="38" name="TextBox 18">
            <a:extLst>
              <a:ext uri="{FF2B5EF4-FFF2-40B4-BE49-F238E27FC236}">
                <a16:creationId xmlns:a16="http://schemas.microsoft.com/office/drawing/2014/main" id="{78B3B37B-2D42-4BA5-AB16-1C4A15C2B311}"/>
              </a:ext>
            </a:extLst>
          </p:cNvPr>
          <p:cNvSpPr txBox="1"/>
          <p:nvPr/>
        </p:nvSpPr>
        <p:spPr>
          <a:xfrm>
            <a:off x="1655639" y="5741985"/>
            <a:ext cx="3439920" cy="1013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lnSpc>
                <a:spcPct val="130000"/>
              </a:lnSpc>
              <a:defRPr/>
            </a:pPr>
            <a:r>
              <a:rPr lang="en-US" altLang="zh-CN" sz="2400" kern="0" dirty="0">
                <a:cs typeface="+mn-ea"/>
                <a:sym typeface="+mn-lt"/>
              </a:rPr>
              <a:t>According to  the No. of restaurants</a:t>
            </a:r>
            <a:r>
              <a:rPr lang="en-US" altLang="zh-CN" sz="24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.</a:t>
            </a:r>
            <a:endParaRPr lang="zh-CN" altLang="en-US" sz="2400" kern="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TextBox 18">
            <a:extLst>
              <a:ext uri="{FF2B5EF4-FFF2-40B4-BE49-F238E27FC236}">
                <a16:creationId xmlns:a16="http://schemas.microsoft.com/office/drawing/2014/main" id="{E475FCF7-0458-4D5B-A3AE-B67D506929E0}"/>
              </a:ext>
            </a:extLst>
          </p:cNvPr>
          <p:cNvSpPr txBox="1"/>
          <p:nvPr/>
        </p:nvSpPr>
        <p:spPr>
          <a:xfrm>
            <a:off x="411664" y="3638651"/>
            <a:ext cx="3527791" cy="1013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>
              <a:lnSpc>
                <a:spcPct val="130000"/>
              </a:lnSpc>
              <a:defRPr/>
            </a:pPr>
            <a:r>
              <a:rPr lang="en-US" altLang="zh-CN" sz="2400" kern="0" dirty="0">
                <a:cs typeface="+mn-ea"/>
                <a:sym typeface="+mn-lt"/>
              </a:rPr>
              <a:t>According to car accident frequency &amp; population.</a:t>
            </a:r>
            <a:endParaRPr lang="zh-CN" altLang="en-US" sz="2400" kern="0" dirty="0">
              <a:cs typeface="+mn-ea"/>
              <a:sym typeface="+mn-lt"/>
            </a:endParaRP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11823A66-AF7C-47F8-99B6-A72264178CFA}"/>
              </a:ext>
            </a:extLst>
          </p:cNvPr>
          <p:cNvGrpSpPr/>
          <p:nvPr/>
        </p:nvGrpSpPr>
        <p:grpSpPr>
          <a:xfrm>
            <a:off x="3958196" y="253989"/>
            <a:ext cx="4275607" cy="559404"/>
            <a:chOff x="3915893" y="253989"/>
            <a:chExt cx="4275607" cy="559404"/>
          </a:xfrm>
        </p:grpSpPr>
        <p:cxnSp>
          <p:nvCxnSpPr>
            <p:cNvPr id="15" name="直線接點 14">
              <a:extLst>
                <a:ext uri="{FF2B5EF4-FFF2-40B4-BE49-F238E27FC236}">
                  <a16:creationId xmlns:a16="http://schemas.microsoft.com/office/drawing/2014/main" id="{94C0824F-D58A-4E14-A21E-434F822F6C17}"/>
                </a:ext>
              </a:extLst>
            </p:cNvPr>
            <p:cNvCxnSpPr>
              <a:cxnSpLocks/>
            </p:cNvCxnSpPr>
            <p:nvPr/>
          </p:nvCxnSpPr>
          <p:spPr>
            <a:xfrm>
              <a:off x="3915893" y="813393"/>
              <a:ext cx="4275607" cy="0"/>
            </a:xfrm>
            <a:prstGeom prst="line">
              <a:avLst/>
            </a:prstGeom>
            <a:ln w="38100">
              <a:solidFill>
                <a:srgbClr val="66B0FA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占位符 9">
              <a:extLst>
                <a:ext uri="{FF2B5EF4-FFF2-40B4-BE49-F238E27FC236}">
                  <a16:creationId xmlns:a16="http://schemas.microsoft.com/office/drawing/2014/main" id="{EB037B6B-9B06-40ED-99E8-41843BC2CD60}"/>
                </a:ext>
              </a:extLst>
            </p:cNvPr>
            <p:cNvSpPr txBox="1">
              <a:spLocks/>
            </p:cNvSpPr>
            <p:nvPr/>
          </p:nvSpPr>
          <p:spPr>
            <a:xfrm>
              <a:off x="4866041" y="253989"/>
              <a:ext cx="2727490" cy="42055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32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Features 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(1/2)</a:t>
              </a:r>
              <a:endParaRPr lang="en-US" altLang="zh-CN" sz="20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132A0904-B16C-46E8-84ED-CDFD90A1915E}"/>
              </a:ext>
            </a:extLst>
          </p:cNvPr>
          <p:cNvSpPr/>
          <p:nvPr/>
        </p:nvSpPr>
        <p:spPr>
          <a:xfrm>
            <a:off x="5174736" y="1798488"/>
            <a:ext cx="19271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defRPr/>
            </a:pPr>
            <a:r>
              <a:rPr lang="en-US" altLang="zh-CN" sz="3200" b="1" kern="0" dirty="0">
                <a:solidFill>
                  <a:schemeClr val="accent2"/>
                </a:solidFill>
                <a:cs typeface="+mn-ea"/>
                <a:sym typeface="+mn-lt"/>
              </a:rPr>
              <a:t>Life safety</a:t>
            </a:r>
            <a:endParaRPr lang="zh-CN" altLang="en-US" sz="3200" b="1" kern="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453B296-0058-417B-B70D-A98526C873D2}"/>
              </a:ext>
            </a:extLst>
          </p:cNvPr>
          <p:cNvSpPr/>
          <p:nvPr/>
        </p:nvSpPr>
        <p:spPr>
          <a:xfrm>
            <a:off x="2232314" y="3224222"/>
            <a:ext cx="24000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defRPr/>
            </a:pPr>
            <a:r>
              <a:rPr lang="en-US" altLang="zh-TW" sz="3200" b="1" kern="0" dirty="0">
                <a:solidFill>
                  <a:schemeClr val="accent6">
                    <a:lumMod val="75000"/>
                  </a:schemeClr>
                </a:solidFill>
                <a:cs typeface="+mn-ea"/>
                <a:sym typeface="+mn-lt"/>
              </a:rPr>
              <a:t>Traffic safety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5828AB3-5519-4F9D-BACD-D1C49D050CA2}"/>
              </a:ext>
            </a:extLst>
          </p:cNvPr>
          <p:cNvSpPr/>
          <p:nvPr/>
        </p:nvSpPr>
        <p:spPr>
          <a:xfrm>
            <a:off x="4008422" y="5267493"/>
            <a:ext cx="149016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zh-TW" sz="3200" b="1" dirty="0">
                <a:solidFill>
                  <a:schemeClr val="accent5">
                    <a:lumMod val="75000"/>
                  </a:schemeClr>
                </a:solidFill>
                <a:cs typeface="+mn-ea"/>
                <a:sym typeface="+mn-lt"/>
              </a:rPr>
              <a:t>Food</a:t>
            </a:r>
            <a:endParaRPr lang="zh-CN" altLang="en-US" sz="3200" b="1" dirty="0">
              <a:solidFill>
                <a:schemeClr val="accent5">
                  <a:lumMod val="7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51438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23" grpId="0"/>
      <p:bldP spid="30" grpId="0"/>
      <p:bldP spid="31" grpId="0"/>
      <p:bldP spid="33" grpId="0"/>
      <p:bldP spid="37" grpId="0"/>
      <p:bldP spid="38" grpId="0"/>
      <p:bldP spid="39" grpId="0"/>
      <p:bldP spid="2" grpId="0"/>
      <p:bldP spid="3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A1C1256-85C1-459A-B21A-029445E36A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9811" r="8302" b="21928"/>
          <a:stretch/>
        </p:blipFill>
        <p:spPr>
          <a:xfrm>
            <a:off x="10727918" y="67047"/>
            <a:ext cx="1281283" cy="611309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5F96D584-D322-4FA0-8F8E-5A094AE4A7F6}"/>
              </a:ext>
            </a:extLst>
          </p:cNvPr>
          <p:cNvSpPr/>
          <p:nvPr/>
        </p:nvSpPr>
        <p:spPr>
          <a:xfrm>
            <a:off x="411664" y="1116015"/>
            <a:ext cx="3546532" cy="5167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800" b="1" kern="0" dirty="0">
                <a:solidFill>
                  <a:schemeClr val="bg1"/>
                </a:solidFill>
                <a:cs typeface="+mn-ea"/>
                <a:sym typeface="+mn-lt"/>
              </a:rPr>
              <a:t>Operation</a:t>
            </a:r>
            <a:r>
              <a:rPr kumimoji="0" lang="en-US" altLang="zh-TW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interface</a:t>
            </a:r>
          </a:p>
        </p:txBody>
      </p:sp>
      <p:pic>
        <p:nvPicPr>
          <p:cNvPr id="3" name="圖片 2" descr="一張含有 向量圖形 的圖片&#10;&#10;描述是以高可信度產生">
            <a:extLst>
              <a:ext uri="{FF2B5EF4-FFF2-40B4-BE49-F238E27FC236}">
                <a16:creationId xmlns:a16="http://schemas.microsoft.com/office/drawing/2014/main" id="{CA262F3C-7042-4031-A4FB-A3EEDAE223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2011" y="2061364"/>
            <a:ext cx="1616863" cy="1616863"/>
          </a:xfrm>
          <a:prstGeom prst="rect">
            <a:avLst/>
          </a:prstGeom>
        </p:spPr>
      </p:pic>
      <p:pic>
        <p:nvPicPr>
          <p:cNvPr id="11" name="圖片 10" descr="一張含有 向量圖形 的圖片&#10;&#10;描述是以高可信度產生">
            <a:extLst>
              <a:ext uri="{FF2B5EF4-FFF2-40B4-BE49-F238E27FC236}">
                <a16:creationId xmlns:a16="http://schemas.microsoft.com/office/drawing/2014/main" id="{D284D2E5-56CD-4AAD-BB10-ED8CADBD48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3126" y="2061364"/>
            <a:ext cx="1717034" cy="171703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610FF07-C94C-43C3-93FD-DF632E65F8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6449" y="2932189"/>
            <a:ext cx="1109894" cy="1109894"/>
          </a:xfrm>
          <a:prstGeom prst="rect">
            <a:avLst/>
          </a:prstGeom>
        </p:spPr>
      </p:pic>
      <p:sp>
        <p:nvSpPr>
          <p:cNvPr id="20" name="文本框 18">
            <a:extLst>
              <a:ext uri="{FF2B5EF4-FFF2-40B4-BE49-F238E27FC236}">
                <a16:creationId xmlns:a16="http://schemas.microsoft.com/office/drawing/2014/main" id="{B5594C4F-8CC0-4F7C-905C-F4B2B17133FB}"/>
              </a:ext>
            </a:extLst>
          </p:cNvPr>
          <p:cNvSpPr txBox="1"/>
          <p:nvPr/>
        </p:nvSpPr>
        <p:spPr>
          <a:xfrm>
            <a:off x="2673373" y="4042083"/>
            <a:ext cx="1662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lvl="0" defTabSz="914400">
              <a:defRPr/>
            </a:pPr>
            <a:r>
              <a:rPr lang="en-US" altLang="zh-TW" sz="2800" b="1" kern="0" dirty="0">
                <a:solidFill>
                  <a:schemeClr val="accent1">
                    <a:lumMod val="75000"/>
                  </a:schemeClr>
                </a:solidFill>
                <a:cs typeface="+mn-ea"/>
                <a:sym typeface="+mn-lt"/>
              </a:rPr>
              <a:t>Web APP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TextBox 18">
            <a:extLst>
              <a:ext uri="{FF2B5EF4-FFF2-40B4-BE49-F238E27FC236}">
                <a16:creationId xmlns:a16="http://schemas.microsoft.com/office/drawing/2014/main" id="{95BDE481-D09B-4CEE-A041-CB33703DCCB3}"/>
              </a:ext>
            </a:extLst>
          </p:cNvPr>
          <p:cNvSpPr txBox="1"/>
          <p:nvPr/>
        </p:nvSpPr>
        <p:spPr>
          <a:xfrm>
            <a:off x="1651763" y="4565303"/>
            <a:ext cx="4612866" cy="1974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400" b="1" kern="0" dirty="0">
                <a:cs typeface="+mn-ea"/>
                <a:sym typeface="+mn-lt"/>
              </a:rPr>
              <a:t>Google</a:t>
            </a:r>
            <a:r>
              <a:rPr lang="zh-TW" altLang="en-US" sz="2400" b="1" kern="0" dirty="0">
                <a:cs typeface="+mn-ea"/>
                <a:sym typeface="+mn-lt"/>
              </a:rPr>
              <a:t> </a:t>
            </a:r>
            <a:r>
              <a:rPr lang="en-US" altLang="zh-TW" sz="2400" b="1" kern="0" dirty="0">
                <a:cs typeface="+mn-ea"/>
                <a:sym typeface="+mn-lt"/>
              </a:rPr>
              <a:t>Maps API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400" b="1" kern="0" dirty="0">
                <a:cs typeface="+mn-ea"/>
                <a:sym typeface="+mn-lt"/>
              </a:rPr>
              <a:t>Responsive Web Design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400" b="1" kern="0" dirty="0">
                <a:cs typeface="+mn-ea"/>
                <a:sym typeface="+mn-lt"/>
              </a:rPr>
              <a:t>Contrast multiple locations at the same time</a:t>
            </a:r>
          </a:p>
        </p:txBody>
      </p:sp>
      <p:sp>
        <p:nvSpPr>
          <p:cNvPr id="22" name="文本框 18">
            <a:extLst>
              <a:ext uri="{FF2B5EF4-FFF2-40B4-BE49-F238E27FC236}">
                <a16:creationId xmlns:a16="http://schemas.microsoft.com/office/drawing/2014/main" id="{A5A991C1-285D-4C66-8E4B-9DF6DDE14CB0}"/>
              </a:ext>
            </a:extLst>
          </p:cNvPr>
          <p:cNvSpPr txBox="1"/>
          <p:nvPr/>
        </p:nvSpPr>
        <p:spPr>
          <a:xfrm>
            <a:off x="7073930" y="4106724"/>
            <a:ext cx="29996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lvl="0" defTabSz="914400">
              <a:defRPr/>
            </a:pPr>
            <a:r>
              <a:rPr lang="en-US" altLang="zh-TW" sz="2800" b="1" kern="0" dirty="0">
                <a:solidFill>
                  <a:schemeClr val="accent1">
                    <a:lumMod val="75000"/>
                  </a:schemeClr>
                </a:solidFill>
                <a:cs typeface="+mn-ea"/>
                <a:sym typeface="+mn-lt"/>
              </a:rPr>
              <a:t>Browser Extension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1AD5D729-18BB-4FCA-9AAE-36730F6CD1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8426" y="2990998"/>
            <a:ext cx="1109894" cy="1109894"/>
          </a:xfrm>
          <a:prstGeom prst="rect">
            <a:avLst/>
          </a:prstGeom>
        </p:spPr>
      </p:pic>
      <p:sp>
        <p:nvSpPr>
          <p:cNvPr id="26" name="TextBox 18">
            <a:extLst>
              <a:ext uri="{FF2B5EF4-FFF2-40B4-BE49-F238E27FC236}">
                <a16:creationId xmlns:a16="http://schemas.microsoft.com/office/drawing/2014/main" id="{D171A0CC-1463-443F-9202-E6C52E8D1145}"/>
              </a:ext>
            </a:extLst>
          </p:cNvPr>
          <p:cNvSpPr txBox="1"/>
          <p:nvPr/>
        </p:nvSpPr>
        <p:spPr>
          <a:xfrm>
            <a:off x="6183809" y="4629944"/>
            <a:ext cx="4779886" cy="1974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400" b="1" kern="0" dirty="0">
                <a:cs typeface="+mn-ea"/>
                <a:sym typeface="+mn-lt"/>
              </a:rPr>
              <a:t>Compatible with any website.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400" b="1" kern="0" dirty="0">
                <a:cs typeface="+mn-ea"/>
                <a:sym typeface="+mn-lt"/>
              </a:rPr>
              <a:t>Intuitive controls.  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400" b="1" kern="0" dirty="0">
                <a:cs typeface="+mn-ea"/>
                <a:sym typeface="+mn-lt"/>
              </a:rPr>
              <a:t>Rapidly retrieves location-Based information</a:t>
            </a: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B7F37BF3-BCE7-4013-9BCC-44FB4126C84F}"/>
              </a:ext>
            </a:extLst>
          </p:cNvPr>
          <p:cNvGrpSpPr/>
          <p:nvPr/>
        </p:nvGrpSpPr>
        <p:grpSpPr>
          <a:xfrm>
            <a:off x="3958196" y="253989"/>
            <a:ext cx="4275607" cy="559404"/>
            <a:chOff x="3915893" y="253989"/>
            <a:chExt cx="4275607" cy="559404"/>
          </a:xfrm>
        </p:grpSpPr>
        <p:cxnSp>
          <p:nvCxnSpPr>
            <p:cNvPr id="6" name="直線接點 5">
              <a:extLst>
                <a:ext uri="{FF2B5EF4-FFF2-40B4-BE49-F238E27FC236}">
                  <a16:creationId xmlns:a16="http://schemas.microsoft.com/office/drawing/2014/main" id="{84748E4A-AB36-4805-800D-CCF7270CB893}"/>
                </a:ext>
              </a:extLst>
            </p:cNvPr>
            <p:cNvCxnSpPr>
              <a:cxnSpLocks/>
            </p:cNvCxnSpPr>
            <p:nvPr/>
          </p:nvCxnSpPr>
          <p:spPr>
            <a:xfrm>
              <a:off x="3915893" y="813393"/>
              <a:ext cx="4275607" cy="0"/>
            </a:xfrm>
            <a:prstGeom prst="line">
              <a:avLst/>
            </a:prstGeom>
            <a:ln w="38100">
              <a:solidFill>
                <a:srgbClr val="66B0FA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文本占位符 9">
              <a:extLst>
                <a:ext uri="{FF2B5EF4-FFF2-40B4-BE49-F238E27FC236}">
                  <a16:creationId xmlns:a16="http://schemas.microsoft.com/office/drawing/2014/main" id="{3F479C43-33B6-4629-B1AB-9F53998DA442}"/>
                </a:ext>
              </a:extLst>
            </p:cNvPr>
            <p:cNvSpPr txBox="1">
              <a:spLocks/>
            </p:cNvSpPr>
            <p:nvPr/>
          </p:nvSpPr>
          <p:spPr>
            <a:xfrm>
              <a:off x="4866041" y="253989"/>
              <a:ext cx="2953121" cy="42055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32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Features </a:t>
              </a:r>
              <a:r>
                <a:rPr lang="en-US" altLang="zh-TW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(2/2)</a:t>
              </a:r>
              <a:endParaRPr lang="en-US" altLang="zh-CN" sz="20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8525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9">
            <a:extLst>
              <a:ext uri="{FF2B5EF4-FFF2-40B4-BE49-F238E27FC236}">
                <a16:creationId xmlns:a16="http://schemas.microsoft.com/office/drawing/2014/main" id="{4E8262A7-522D-4085-A5F2-74BD4C5AE36F}"/>
              </a:ext>
            </a:extLst>
          </p:cNvPr>
          <p:cNvSpPr txBox="1">
            <a:spLocks/>
          </p:cNvSpPr>
          <p:nvPr/>
        </p:nvSpPr>
        <p:spPr>
          <a:xfrm>
            <a:off x="4307937" y="260172"/>
            <a:ext cx="3491518" cy="4577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Business Model</a:t>
            </a:r>
            <a:endParaRPr lang="en-US" altLang="zh-C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84748E4A-AB36-4805-800D-CCF7270CB893}"/>
              </a:ext>
            </a:extLst>
          </p:cNvPr>
          <p:cNvCxnSpPr>
            <a:cxnSpLocks/>
          </p:cNvCxnSpPr>
          <p:nvPr/>
        </p:nvCxnSpPr>
        <p:spPr>
          <a:xfrm>
            <a:off x="3915893" y="813393"/>
            <a:ext cx="4275607" cy="0"/>
          </a:xfrm>
          <a:prstGeom prst="line">
            <a:avLst/>
          </a:prstGeom>
          <a:ln w="38100">
            <a:solidFill>
              <a:srgbClr val="66B0FA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>
            <a:extLst>
              <a:ext uri="{FF2B5EF4-FFF2-40B4-BE49-F238E27FC236}">
                <a16:creationId xmlns:a16="http://schemas.microsoft.com/office/drawing/2014/main" id="{EA1C1256-85C1-459A-B21A-029445E36A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9811" r="8302" b="21928"/>
          <a:stretch/>
        </p:blipFill>
        <p:spPr>
          <a:xfrm>
            <a:off x="10727918" y="67047"/>
            <a:ext cx="1281283" cy="611309"/>
          </a:xfrm>
          <a:prstGeom prst="rect">
            <a:avLst/>
          </a:prstGeom>
        </p:spPr>
      </p:pic>
      <p:sp>
        <p:nvSpPr>
          <p:cNvPr id="31" name="橢圓 30">
            <a:extLst>
              <a:ext uri="{FF2B5EF4-FFF2-40B4-BE49-F238E27FC236}">
                <a16:creationId xmlns:a16="http://schemas.microsoft.com/office/drawing/2014/main" id="{6C7C321F-1A97-4822-8F91-0B3A47A59F8E}"/>
              </a:ext>
            </a:extLst>
          </p:cNvPr>
          <p:cNvSpPr/>
          <p:nvPr/>
        </p:nvSpPr>
        <p:spPr>
          <a:xfrm>
            <a:off x="4151846" y="1726066"/>
            <a:ext cx="3747025" cy="3594079"/>
          </a:xfrm>
          <a:prstGeom prst="ellipse">
            <a:avLst/>
          </a:prstGeom>
          <a:noFill/>
          <a:ln w="571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TW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22">
            <a:extLst>
              <a:ext uri="{FF2B5EF4-FFF2-40B4-BE49-F238E27FC236}">
                <a16:creationId xmlns:a16="http://schemas.microsoft.com/office/drawing/2014/main" id="{5B60C86B-6030-488E-A0A9-188B40EE9BA5}"/>
              </a:ext>
            </a:extLst>
          </p:cNvPr>
          <p:cNvSpPr txBox="1"/>
          <p:nvPr/>
        </p:nvSpPr>
        <p:spPr>
          <a:xfrm>
            <a:off x="8247678" y="2349208"/>
            <a:ext cx="312088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600" b="1" kern="0" dirty="0">
                <a:solidFill>
                  <a:schemeClr val="accent5">
                    <a:lumMod val="75000"/>
                  </a:schemeClr>
                </a:solidFill>
                <a:cs typeface="+mn-ea"/>
                <a:sym typeface="+mn-lt"/>
              </a:rPr>
              <a:t>Company or </a:t>
            </a:r>
            <a:r>
              <a:rPr lang="en-US" altLang="zh-TW" sz="2600" b="1" kern="0" dirty="0">
                <a:solidFill>
                  <a:schemeClr val="accent5">
                    <a:lumMod val="75000"/>
                  </a:schemeClr>
                </a:solidFill>
                <a:cs typeface="+mn-ea"/>
                <a:sym typeface="+mn-lt"/>
              </a:rPr>
              <a:t>Other</a:t>
            </a:r>
            <a:endParaRPr kumimoji="0" lang="zh-CN" altLang="en-US" sz="2600" b="1" i="0" u="none" strike="noStrike" kern="0" cap="none" spc="0" normalizeH="0" baseline="0" noProof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55" name="直接连接符 5">
            <a:extLst>
              <a:ext uri="{FF2B5EF4-FFF2-40B4-BE49-F238E27FC236}">
                <a16:creationId xmlns:a16="http://schemas.microsoft.com/office/drawing/2014/main" id="{2FD3444C-3732-42CE-8442-734434C3955A}"/>
              </a:ext>
            </a:extLst>
          </p:cNvPr>
          <p:cNvCxnSpPr>
            <a:cxnSpLocks/>
          </p:cNvCxnSpPr>
          <p:nvPr/>
        </p:nvCxnSpPr>
        <p:spPr>
          <a:xfrm>
            <a:off x="7675295" y="2817806"/>
            <a:ext cx="4128922" cy="840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燕尾形 1">
            <a:extLst>
              <a:ext uri="{FF2B5EF4-FFF2-40B4-BE49-F238E27FC236}">
                <a16:creationId xmlns:a16="http://schemas.microsoft.com/office/drawing/2014/main" id="{AAF379FA-5466-46E3-8B29-18BD9A3CD9E2}"/>
              </a:ext>
            </a:extLst>
          </p:cNvPr>
          <p:cNvSpPr/>
          <p:nvPr/>
        </p:nvSpPr>
        <p:spPr>
          <a:xfrm rot="10800000">
            <a:off x="7686766" y="2441909"/>
            <a:ext cx="177800" cy="337819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燕尾形 12">
            <a:extLst>
              <a:ext uri="{FF2B5EF4-FFF2-40B4-BE49-F238E27FC236}">
                <a16:creationId xmlns:a16="http://schemas.microsoft.com/office/drawing/2014/main" id="{B807D6A1-9C1C-4CD8-82DD-7FD135A3EF23}"/>
              </a:ext>
            </a:extLst>
          </p:cNvPr>
          <p:cNvSpPr/>
          <p:nvPr/>
        </p:nvSpPr>
        <p:spPr>
          <a:xfrm rot="10800000">
            <a:off x="7839166" y="2441909"/>
            <a:ext cx="177800" cy="337819"/>
          </a:xfrm>
          <a:prstGeom prst="chevron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8" name="燕尾形 21">
            <a:extLst>
              <a:ext uri="{FF2B5EF4-FFF2-40B4-BE49-F238E27FC236}">
                <a16:creationId xmlns:a16="http://schemas.microsoft.com/office/drawing/2014/main" id="{8B685F5A-C922-4411-8FAE-B61F5079BE06}"/>
              </a:ext>
            </a:extLst>
          </p:cNvPr>
          <p:cNvSpPr/>
          <p:nvPr/>
        </p:nvSpPr>
        <p:spPr>
          <a:xfrm rot="10800000">
            <a:off x="7987096" y="2441909"/>
            <a:ext cx="177800" cy="337819"/>
          </a:xfrm>
          <a:prstGeom prst="chevron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" name="TextBox 18">
            <a:extLst>
              <a:ext uri="{FF2B5EF4-FFF2-40B4-BE49-F238E27FC236}">
                <a16:creationId xmlns:a16="http://schemas.microsoft.com/office/drawing/2014/main" id="{E6CFD6D0-163F-4FB7-A372-E2BDDC8F5704}"/>
              </a:ext>
            </a:extLst>
          </p:cNvPr>
          <p:cNvSpPr txBox="1"/>
          <p:nvPr/>
        </p:nvSpPr>
        <p:spPr>
          <a:xfrm>
            <a:off x="7928066" y="2922624"/>
            <a:ext cx="4270365" cy="2697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cs typeface="+mn-ea"/>
                <a:sym typeface="+mn-lt"/>
              </a:rPr>
              <a:t>Charge by market reach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cs typeface="+mn-ea"/>
                <a:sym typeface="+mn-lt"/>
              </a:rPr>
              <a:t>Recommended real estate products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cs typeface="+mn-ea"/>
                <a:sym typeface="+mn-lt"/>
              </a:rPr>
              <a:t>Scenic spot &amp; Hotel marketing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cs typeface="+mn-ea"/>
                <a:sym typeface="+mn-lt"/>
              </a:rPr>
              <a:t>Rent advertisement placement</a:t>
            </a:r>
          </a:p>
          <a:p>
            <a:pPr marL="34290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cs typeface="+mn-ea"/>
                <a:sym typeface="+mn-lt"/>
              </a:rPr>
              <a:t>Content Marketing</a:t>
            </a:r>
          </a:p>
        </p:txBody>
      </p:sp>
      <p:sp>
        <p:nvSpPr>
          <p:cNvPr id="66" name="文本框 22">
            <a:extLst>
              <a:ext uri="{FF2B5EF4-FFF2-40B4-BE49-F238E27FC236}">
                <a16:creationId xmlns:a16="http://schemas.microsoft.com/office/drawing/2014/main" id="{7C9E37AE-C4AC-4D4D-8D30-7EBF2525A8A2}"/>
              </a:ext>
            </a:extLst>
          </p:cNvPr>
          <p:cNvSpPr txBox="1"/>
          <p:nvPr/>
        </p:nvSpPr>
        <p:spPr>
          <a:xfrm>
            <a:off x="4859024" y="2364596"/>
            <a:ext cx="219820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600" b="1" kern="0" dirty="0">
                <a:solidFill>
                  <a:schemeClr val="accent1">
                    <a:lumMod val="75000"/>
                  </a:schemeClr>
                </a:solidFill>
                <a:cs typeface="+mn-ea"/>
                <a:sym typeface="+mn-lt"/>
              </a:rPr>
              <a:t>Place Radar</a:t>
            </a:r>
            <a:endParaRPr kumimoji="0" lang="zh-CN" altLang="en-US" sz="2600" b="1" i="0" u="none" strike="noStrike" kern="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7" name="TextBox 18">
            <a:extLst>
              <a:ext uri="{FF2B5EF4-FFF2-40B4-BE49-F238E27FC236}">
                <a16:creationId xmlns:a16="http://schemas.microsoft.com/office/drawing/2014/main" id="{55FABA5A-C4D7-45CD-8D01-087B9366FE82}"/>
              </a:ext>
            </a:extLst>
          </p:cNvPr>
          <p:cNvSpPr txBox="1"/>
          <p:nvPr/>
        </p:nvSpPr>
        <p:spPr>
          <a:xfrm>
            <a:off x="4368537" y="3050297"/>
            <a:ext cx="3960809" cy="1377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solidFill>
                  <a:schemeClr val="accent2">
                    <a:lumMod val="75000"/>
                  </a:schemeClr>
                </a:solidFill>
                <a:cs typeface="+mn-ea"/>
                <a:sym typeface="+mn-lt"/>
              </a:rPr>
              <a:t>Provide excellent services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solidFill>
                  <a:schemeClr val="accent2">
                    <a:lumMod val="75000"/>
                  </a:schemeClr>
                </a:solidFill>
                <a:cs typeface="+mn-ea"/>
                <a:sym typeface="+mn-lt"/>
              </a:rPr>
              <a:t>Advertisement placement</a:t>
            </a:r>
          </a:p>
          <a:p>
            <a:pPr marL="457200" lvl="0" indent="-4572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solidFill>
                  <a:schemeClr val="accent2">
                    <a:lumMod val="75000"/>
                  </a:schemeClr>
                </a:solidFill>
                <a:cs typeface="+mn-ea"/>
                <a:sym typeface="+mn-lt"/>
              </a:rPr>
              <a:t>Content Marketing</a:t>
            </a:r>
          </a:p>
        </p:txBody>
      </p:sp>
      <p:sp>
        <p:nvSpPr>
          <p:cNvPr id="68" name="TextBox 18">
            <a:extLst>
              <a:ext uri="{FF2B5EF4-FFF2-40B4-BE49-F238E27FC236}">
                <a16:creationId xmlns:a16="http://schemas.microsoft.com/office/drawing/2014/main" id="{D9F7AC1B-58A0-4EF3-A58E-11BE3D359CB4}"/>
              </a:ext>
            </a:extLst>
          </p:cNvPr>
          <p:cNvSpPr txBox="1"/>
          <p:nvPr/>
        </p:nvSpPr>
        <p:spPr>
          <a:xfrm>
            <a:off x="72131" y="2922624"/>
            <a:ext cx="4202264" cy="3100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cs typeface="+mn-ea"/>
                <a:sym typeface="+mn-lt"/>
              </a:rPr>
              <a:t>Using for free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cs typeface="+mn-ea"/>
                <a:sym typeface="+mn-lt"/>
              </a:rPr>
              <a:t>Using website to buy a house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cs typeface="+mn-ea"/>
                <a:sym typeface="+mn-lt"/>
              </a:rPr>
              <a:t>Gather information before tourism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cs typeface="+mn-ea"/>
                <a:sym typeface="+mn-lt"/>
              </a:rPr>
              <a:t>Evaluated rent address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TW" sz="2200" kern="0" dirty="0">
                <a:cs typeface="+mn-ea"/>
                <a:sym typeface="+mn-lt"/>
              </a:rPr>
              <a:t>Using Extension easily to  search</a:t>
            </a:r>
          </a:p>
          <a:p>
            <a:pPr marL="342900" lvl="0" indent="-342900" defTabSz="914400">
              <a:lnSpc>
                <a:spcPct val="130000"/>
              </a:lnSpc>
              <a:buFont typeface="Arial" panose="020B0604020202020204" pitchFamily="34" charset="0"/>
              <a:buChar char="•"/>
              <a:defRPr/>
            </a:pPr>
            <a:endParaRPr lang="en-US" altLang="zh-TW" sz="2000" kern="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文本框 22">
            <a:extLst>
              <a:ext uri="{FF2B5EF4-FFF2-40B4-BE49-F238E27FC236}">
                <a16:creationId xmlns:a16="http://schemas.microsoft.com/office/drawing/2014/main" id="{61455CBC-FE1D-413D-B5AE-52B893AA13BD}"/>
              </a:ext>
            </a:extLst>
          </p:cNvPr>
          <p:cNvSpPr txBox="1"/>
          <p:nvPr/>
        </p:nvSpPr>
        <p:spPr>
          <a:xfrm>
            <a:off x="2487587" y="2330271"/>
            <a:ext cx="117250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cs typeface="+mn-ea"/>
                <a:sym typeface="+mn-lt"/>
              </a:rPr>
              <a:t>User</a:t>
            </a:r>
            <a:endParaRPr kumimoji="0" lang="zh-CN" altLang="en-US" sz="26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燕尾形 1">
            <a:extLst>
              <a:ext uri="{FF2B5EF4-FFF2-40B4-BE49-F238E27FC236}">
                <a16:creationId xmlns:a16="http://schemas.microsoft.com/office/drawing/2014/main" id="{D73042DF-6BAE-4D03-95FD-2107785F5B50}"/>
              </a:ext>
            </a:extLst>
          </p:cNvPr>
          <p:cNvSpPr/>
          <p:nvPr/>
        </p:nvSpPr>
        <p:spPr>
          <a:xfrm>
            <a:off x="3760262" y="2415278"/>
            <a:ext cx="177800" cy="337819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燕尾形 12">
            <a:extLst>
              <a:ext uri="{FF2B5EF4-FFF2-40B4-BE49-F238E27FC236}">
                <a16:creationId xmlns:a16="http://schemas.microsoft.com/office/drawing/2014/main" id="{648CF538-CBEC-4F76-A147-A48DB134E2E1}"/>
              </a:ext>
            </a:extLst>
          </p:cNvPr>
          <p:cNvSpPr/>
          <p:nvPr/>
        </p:nvSpPr>
        <p:spPr>
          <a:xfrm>
            <a:off x="3912662" y="2415278"/>
            <a:ext cx="177800" cy="337819"/>
          </a:xfrm>
          <a:prstGeom prst="chevron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燕尾形 21">
            <a:extLst>
              <a:ext uri="{FF2B5EF4-FFF2-40B4-BE49-F238E27FC236}">
                <a16:creationId xmlns:a16="http://schemas.microsoft.com/office/drawing/2014/main" id="{9A003519-6F50-4FF5-AAB3-9F69C72ED1D0}"/>
              </a:ext>
            </a:extLst>
          </p:cNvPr>
          <p:cNvSpPr/>
          <p:nvPr/>
        </p:nvSpPr>
        <p:spPr>
          <a:xfrm>
            <a:off x="4065062" y="2415278"/>
            <a:ext cx="177800" cy="337819"/>
          </a:xfrm>
          <a:prstGeom prst="chevron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73" name="圖片 72" descr="一張含有 向量圖形 的圖片&#10;&#10;描述是以高可信度產生">
            <a:extLst>
              <a:ext uri="{FF2B5EF4-FFF2-40B4-BE49-F238E27FC236}">
                <a16:creationId xmlns:a16="http://schemas.microsoft.com/office/drawing/2014/main" id="{66C4B2DF-9E13-42C2-9442-0BE1B84B1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4612" y="4682312"/>
            <a:ext cx="1040754" cy="1040754"/>
          </a:xfrm>
          <a:prstGeom prst="rect">
            <a:avLst/>
          </a:prstGeom>
        </p:spPr>
      </p:pic>
      <p:pic>
        <p:nvPicPr>
          <p:cNvPr id="74" name="圖片 73" descr="一張含有 向量圖形 的圖片&#10;&#10;描述是以高可信度產生">
            <a:extLst>
              <a:ext uri="{FF2B5EF4-FFF2-40B4-BE49-F238E27FC236}">
                <a16:creationId xmlns:a16="http://schemas.microsoft.com/office/drawing/2014/main" id="{B249DBAA-72FC-4D3A-BBC6-442B246A22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067" y="4682312"/>
            <a:ext cx="1040754" cy="1040754"/>
          </a:xfrm>
          <a:prstGeom prst="rect">
            <a:avLst/>
          </a:prstGeom>
        </p:spPr>
      </p:pic>
      <p:cxnSp>
        <p:nvCxnSpPr>
          <p:cNvPr id="26" name="直接连接符 5">
            <a:extLst>
              <a:ext uri="{FF2B5EF4-FFF2-40B4-BE49-F238E27FC236}">
                <a16:creationId xmlns:a16="http://schemas.microsoft.com/office/drawing/2014/main" id="{4CA46BF9-7C7E-455C-AF01-5C4441628D34}"/>
              </a:ext>
            </a:extLst>
          </p:cNvPr>
          <p:cNvCxnSpPr>
            <a:cxnSpLocks/>
          </p:cNvCxnSpPr>
          <p:nvPr/>
        </p:nvCxnSpPr>
        <p:spPr>
          <a:xfrm>
            <a:off x="115737" y="2826614"/>
            <a:ext cx="4128922" cy="840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2915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5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5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0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5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500"/>
                            </p:stCondLst>
                            <p:childTnLst>
                              <p:par>
                                <p:cTn id="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00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6500"/>
                            </p:stCondLst>
                            <p:childTnLst>
                              <p:par>
                                <p:cTn id="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54" grpId="0"/>
      <p:bldP spid="56" grpId="0" animBg="1"/>
      <p:bldP spid="57" grpId="0" animBg="1"/>
      <p:bldP spid="58" grpId="0" animBg="1"/>
      <p:bldP spid="66" grpId="0"/>
      <p:bldP spid="11" grpId="0"/>
      <p:bldP spid="13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CADE4"/>
      </a:accent1>
      <a:accent2>
        <a:srgbClr val="2683C6"/>
      </a:accent2>
      <a:accent3>
        <a:srgbClr val="27CED7"/>
      </a:accent3>
      <a:accent4>
        <a:srgbClr val="027584"/>
      </a:accent4>
      <a:accent5>
        <a:srgbClr val="FFC000"/>
      </a:accent5>
      <a:accent6>
        <a:srgbClr val="62A39F"/>
      </a:accent6>
      <a:hlink>
        <a:srgbClr val="6EAC1C"/>
      </a:hlink>
      <a:folHlink>
        <a:srgbClr val="B26B02"/>
      </a:folHlink>
    </a:clrScheme>
    <a:fontScheme name="Temp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4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4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黄绿色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2047</TotalTime>
  <Words>1021</Words>
  <Application>Microsoft Office PowerPoint</Application>
  <PresentationFormat>寬螢幕</PresentationFormat>
  <Paragraphs>140</Paragraphs>
  <Slides>11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11</vt:i4>
      </vt:variant>
    </vt:vector>
  </HeadingPairs>
  <TitlesOfParts>
    <vt:vector size="24" baseType="lpstr">
      <vt:lpstr>等线</vt:lpstr>
      <vt:lpstr>微软雅黑</vt:lpstr>
      <vt:lpstr>宋体</vt:lpstr>
      <vt:lpstr>微軟正黑體</vt:lpstr>
      <vt:lpstr>新細明體</vt:lpstr>
      <vt:lpstr>Arial</vt:lpstr>
      <vt:lpstr>Calibri</vt:lpstr>
      <vt:lpstr>Cambria Math</vt:lpstr>
      <vt:lpstr>Century Gothic</vt:lpstr>
      <vt:lpstr>Segoe UI Light</vt:lpstr>
      <vt:lpstr>Times New Roman</vt:lpstr>
      <vt:lpstr>Office 主题</vt:lpstr>
      <vt:lpstr>OfficePLUS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孟賢 吳</cp:lastModifiedBy>
  <cp:revision>239</cp:revision>
  <dcterms:created xsi:type="dcterms:W3CDTF">2015-08-18T02:51:41Z</dcterms:created>
  <dcterms:modified xsi:type="dcterms:W3CDTF">2018-08-24T21:13:22Z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2017-12-19T12:42:05.8546577Z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